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5" r:id="rId8"/>
    <p:sldId id="274" r:id="rId9"/>
    <p:sldId id="262" r:id="rId10"/>
    <p:sldId id="268" r:id="rId11"/>
    <p:sldId id="263" r:id="rId12"/>
    <p:sldId id="269" r:id="rId13"/>
    <p:sldId id="264" r:id="rId14"/>
    <p:sldId id="270" r:id="rId15"/>
    <p:sldId id="265" r:id="rId16"/>
    <p:sldId id="271" r:id="rId17"/>
    <p:sldId id="266" r:id="rId18"/>
    <p:sldId id="272" r:id="rId19"/>
    <p:sldId id="267"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94660"/>
  </p:normalViewPr>
  <p:slideViewPr>
    <p:cSldViewPr>
      <p:cViewPr varScale="1">
        <p:scale>
          <a:sx n="103" d="100"/>
          <a:sy n="103" d="100"/>
        </p:scale>
        <p:origin x="1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241460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262560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211184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69389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335828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201349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253016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52494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279717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347532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F42EB-4F70-42D3-B5A7-24D23888E655}" type="datetimeFigureOut">
              <a:rPr lang="en-US" smtClean="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659A1F-FA03-48A6-86C8-16ECB78D1A5E}" type="slidenum">
              <a:rPr lang="en-US" smtClean="0"/>
              <a:t>‹#›</a:t>
            </a:fld>
            <a:endParaRPr lang="en-US" dirty="0"/>
          </a:p>
        </p:txBody>
      </p:sp>
    </p:spTree>
    <p:extLst>
      <p:ext uri="{BB962C8B-B14F-4D97-AF65-F5344CB8AC3E}">
        <p14:creationId xmlns:p14="http://schemas.microsoft.com/office/powerpoint/2010/main" val="178568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F42EB-4F70-42D3-B5A7-24D23888E655}" type="datetimeFigureOut">
              <a:rPr lang="en-US" smtClean="0"/>
              <a:t>12/3/2015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59A1F-FA03-48A6-86C8-16ECB78D1A5E}" type="slidenum">
              <a:rPr lang="en-US" smtClean="0"/>
              <a:t>‹#›</a:t>
            </a:fld>
            <a:endParaRPr lang="en-US" dirty="0"/>
          </a:p>
        </p:txBody>
      </p:sp>
    </p:spTree>
    <p:extLst>
      <p:ext uri="{BB962C8B-B14F-4D97-AF65-F5344CB8AC3E}">
        <p14:creationId xmlns:p14="http://schemas.microsoft.com/office/powerpoint/2010/main" val="3647871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xPPgt28P9sq8gM&amp;tbnid=fg1dOUJrGWp5NM:&amp;ved=0CAUQjRw&amp;url=http://www.projectmapping.co.uk/Europe%20World/europeinternatio.html&amp;ei=8E2BUrC1G-PB2wWCsoDIBA&amp;bvm=bv.56146854,d.b2I&amp;psig=AFQjCNFcizBiA7DiB_57Y1zkBuGLgyULIA&amp;ust=1384292204689738" TargetMode="External"/><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amp;esrc=s&amp;frm=1&amp;source=images&amp;cd=&amp;cad=rja&amp;docid=Q_BHVjQzbCBdtM&amp;tbnid=VffwV4uDWZp2uM:&amp;ved=0CAUQjRw&amp;url=http://maps.grida.no/go/graphic/major-mineral-fuel-resources-in-europe-caucasus-and-central-asia1&amp;ei=W1CBUuDaGcaG3AXtpIC4BA&amp;bvm=bv.56146854,d.b2I&amp;psig=AFQjCNF7DM1ZgFn0TFdNb-4nYFAtjPRxHA&amp;ust=1384292765111502"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frm=1&amp;source=images&amp;cd=&amp;cad=rja&amp;docid=Dasag2-CuEHB6M&amp;tbnid=lXJ3FdJc5gHXOM:&amp;ved=0CAUQjRw&amp;url=http://essbilbao.wordpress.com/category/hdi/&amp;ei=s1KBUvGRMabR2QWt-4DYBA&amp;psig=AFQjCNHlQwKmzrhPuhTT309XHm1n8B8D9w&amp;ust=1384293408826073"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4pdfFLJP6PjmNM&amp;tbnid=L7dlt4EsQpyIsM:&amp;ved=0CAUQjRw&amp;url=http://www.thomasnet.com/journals/career/friday-focus-recognizing-immigrant-entrepreneurs/&amp;ei=0VWBUtqwO8i92gWby4CgBA&amp;bvm=bv.56146854,d.b2I&amp;psig=AFQjCNFI2D1-KKpej9ZZlQHAtwL1pVRNDQ&amp;ust=1384294194851190"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google.com/url?sa=i&amp;rct=j&amp;q=&amp;esrc=s&amp;frm=1&amp;source=images&amp;cd=&amp;cad=rja&amp;docid=EjByIOYFL96oyM&amp;tbnid=IeBfH2v_LJI4kM:&amp;ved=0CAUQjRw&amp;url=http://ipezone.blogspot.com/2011/08/40-years-ago-today-nixon-kills-dollar.html&amp;ei=aVWBUoGzOeHN2wW5-4DABA&amp;bvm=bv.56146854,d.b2I&amp;psig=AFQjCNF2ziZpTTpnRCMTCrLCZr4V4oJBFw&amp;ust=1384294111225093" TargetMode="External"/><Relationship Id="rId1" Type="http://schemas.openxmlformats.org/officeDocument/2006/relationships/slideLayout" Target="../slideLayouts/slideLayout5.xml"/><Relationship Id="rId6" Type="http://schemas.openxmlformats.org/officeDocument/2006/relationships/hyperlink" Target="http://www.google.com/url?sa=i&amp;rct=j&amp;q=&amp;esrc=s&amp;frm=1&amp;source=images&amp;cd=&amp;cad=rja&amp;docid=Ze6uSOhdIL4CRM&amp;tbnid=18Xh3w5B-C3BdM:&amp;ved=0CAUQjRw&amp;url=http://www.rivercitycdc.org/youth_entrepreneurship.html&amp;ei=xVWBUoKcG-Lp2QWy34G4BA&amp;bvm=bv.56146854,d.b2I&amp;psig=AFQjCNFI2D1-KKpej9ZZlQHAtwL1pVRNDQ&amp;ust=1384294194851190" TargetMode="External"/><Relationship Id="rId5" Type="http://schemas.openxmlformats.org/officeDocument/2006/relationships/image" Target="../media/image6.jpeg"/><Relationship Id="rId4" Type="http://schemas.openxmlformats.org/officeDocument/2006/relationships/hyperlink" Target="http://www.google.com/url?sa=i&amp;rct=j&amp;q=&amp;esrc=s&amp;frm=1&amp;source=images&amp;cd=&amp;cad=rja&amp;docid=E_ki0QRrQyV3ZM&amp;tbnid=dWxeHPYMDh7SYM:&amp;ved=0CAUQjRw&amp;url=http://www.frontporchrepublic.com/2009/03/back-to-the-land-economy/&amp;ei=ilWBUtW0Duey2wWr7YDoBA&amp;bvm=bv.56146854,d.b2I&amp;psig=AFQjCNFQgRix4COm7D-ndjEncccYVgJwbg&amp;ust=1384294143612243" TargetMode="Externa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X732eG5-Ch_MpM&amp;tbnid=ISDUAYS6qujacM:&amp;ved=0CAUQjRw&amp;url=http://theconservativetreehouse.com/2012/10/08/whats-going-on-over-there/&amp;ei=ty-CUtzbFYfM2gWyjYG4BA&amp;bvm=bv.56146854,d.b2I&amp;psig=AFQjCNH-E5eHfGPzsVuUnvFFol1HkEnELg&amp;ust=1384349991909429"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o9qbLBHNPHIUSM&amp;tbnid=Vy7Akq_p_j_HaM:&amp;ved=0CAUQjRw&amp;url=http://www.defense.gov/News/NewsArticle.aspx?ID=56561&amp;ei=1jCCUqCeJ4Oi2gW57IDYBA&amp;psig=AFQjCNHgEbqZapZTqmFCgDngWrK5Z-f2rw&amp;ust=1384350270290032" TargetMode="Externa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EgAle3wWnLXW2M&amp;tbnid=0iWC_A68djopXM:&amp;ved=0CAUQjRw&amp;url=http://thehistorynerd.wordpress.com/category/war/&amp;ei=mjGCUuSfHuX02QWb5IH4BA&amp;psig=AFQjCNHL33AhTly2DtHMvXM5Rzvqmab4Rg&amp;ust=138435047329678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839200" cy="639762"/>
          </a:xfrm>
        </p:spPr>
        <p:txBody>
          <a:bodyPr>
            <a:normAutofit/>
          </a:bodyPr>
          <a:lstStyle/>
          <a:p>
            <a:r>
              <a:rPr lang="en-US" sz="2800" b="1" dirty="0" smtClean="0"/>
              <a:t>Station #1 - European Union – Transportation Corridor</a:t>
            </a:r>
            <a:endParaRPr lang="en-US" sz="2800" b="1" dirty="0"/>
          </a:p>
        </p:txBody>
      </p:sp>
      <p:sp>
        <p:nvSpPr>
          <p:cNvPr id="5" name="Text Placeholder 4"/>
          <p:cNvSpPr>
            <a:spLocks noGrp="1"/>
          </p:cNvSpPr>
          <p:nvPr>
            <p:ph type="body" idx="1"/>
          </p:nvPr>
        </p:nvSpPr>
        <p:spPr>
          <a:xfrm>
            <a:off x="533400" y="1066800"/>
            <a:ext cx="4040188" cy="639762"/>
          </a:xfrm>
        </p:spPr>
        <p:txBody>
          <a:bodyPr>
            <a:normAutofit fontScale="92500" lnSpcReduction="20000"/>
          </a:bodyPr>
          <a:lstStyle/>
          <a:p>
            <a:r>
              <a:rPr lang="en-US" dirty="0" smtClean="0"/>
              <a:t>Map of the Major routes/roads in Europe- Lines represent roads</a:t>
            </a:r>
            <a:endParaRPr lang="en-US" dirty="0"/>
          </a:p>
        </p:txBody>
      </p:sp>
      <p:sp>
        <p:nvSpPr>
          <p:cNvPr id="7" name="Text Placeholder 6"/>
          <p:cNvSpPr>
            <a:spLocks noGrp="1"/>
          </p:cNvSpPr>
          <p:nvPr>
            <p:ph type="body" sz="quarter" idx="3"/>
          </p:nvPr>
        </p:nvSpPr>
        <p:spPr>
          <a:xfrm>
            <a:off x="4648200" y="990601"/>
            <a:ext cx="4041775" cy="533398"/>
          </a:xfrm>
        </p:spPr>
        <p:txBody>
          <a:bodyPr>
            <a:normAutofit/>
          </a:bodyPr>
          <a:lstStyle/>
          <a:p>
            <a:pPr algn="ctr"/>
            <a:r>
              <a:rPr lang="en-US" dirty="0" smtClean="0"/>
              <a:t>European Railroads</a:t>
            </a:r>
            <a:endParaRPr lang="en-US" dirty="0"/>
          </a:p>
        </p:txBody>
      </p:sp>
      <p:sp>
        <p:nvSpPr>
          <p:cNvPr id="8" name="Content Placeholder 7"/>
          <p:cNvSpPr>
            <a:spLocks noGrp="1"/>
          </p:cNvSpPr>
          <p:nvPr>
            <p:ph sz="quarter" idx="4"/>
          </p:nvPr>
        </p:nvSpPr>
        <p:spPr>
          <a:xfrm>
            <a:off x="228600" y="5486400"/>
            <a:ext cx="8686800" cy="1223717"/>
          </a:xfrm>
        </p:spPr>
        <p:txBody>
          <a:bodyPr>
            <a:normAutofit lnSpcReduction="10000"/>
          </a:bodyPr>
          <a:lstStyle/>
          <a:p>
            <a:r>
              <a:rPr lang="en-US" sz="1800" dirty="0" smtClean="0"/>
              <a:t>Why are these lines of transportation important to the European Union/Europe’s Economy?</a:t>
            </a:r>
          </a:p>
          <a:p>
            <a:r>
              <a:rPr lang="en-US" sz="1800" dirty="0" smtClean="0"/>
              <a:t>What are some “things” that may be transported on these roads and railroads?</a:t>
            </a:r>
          </a:p>
          <a:p>
            <a:r>
              <a:rPr lang="en-US" sz="1800" dirty="0" smtClean="0"/>
              <a:t>How might they have an impact on culture?</a:t>
            </a:r>
          </a:p>
          <a:p>
            <a:endParaRPr lang="en-US" dirty="0" smtClean="0"/>
          </a:p>
          <a:p>
            <a:endParaRPr lang="en-US" dirty="0" smtClean="0"/>
          </a:p>
          <a:p>
            <a:endParaRPr lang="en-US" dirty="0"/>
          </a:p>
        </p:txBody>
      </p:sp>
      <p:pic>
        <p:nvPicPr>
          <p:cNvPr id="1026" name="Picture 2" descr="http://www.eng.hsrail.ru/i/photo/high_speed_railroad_map_europe_2011_s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51054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rojectmapping.co.uk/Europe%20World/Resources/IUR%20map%20Europe.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679" y="1737213"/>
            <a:ext cx="3182721" cy="38253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95600" y="183157"/>
            <a:ext cx="2971800" cy="369332"/>
          </a:xfrm>
          <a:prstGeom prst="rect">
            <a:avLst/>
          </a:prstGeom>
          <a:noFill/>
        </p:spPr>
        <p:txBody>
          <a:bodyPr wrap="square" rtlCol="0">
            <a:spAutoFit/>
          </a:bodyPr>
          <a:lstStyle/>
          <a:p>
            <a:r>
              <a:rPr lang="en-US" b="1" dirty="0" smtClean="0">
                <a:solidFill>
                  <a:srgbClr val="FF0000"/>
                </a:solidFill>
              </a:rPr>
              <a:t>Class Set – Do Not Write On</a:t>
            </a:r>
            <a:endParaRPr lang="en-US" b="1" dirty="0">
              <a:solidFill>
                <a:srgbClr val="FF0000"/>
              </a:solidFill>
            </a:endParaRPr>
          </a:p>
        </p:txBody>
      </p:sp>
    </p:spTree>
    <p:extLst>
      <p:ext uri="{BB962C8B-B14F-4D97-AF65-F5344CB8AC3E}">
        <p14:creationId xmlns:p14="http://schemas.microsoft.com/office/powerpoint/2010/main" val="2397710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Station #1 - European Union – Transportation Corridor</a:t>
            </a:r>
            <a:endParaRPr lang="en-US" sz="3600" dirty="0"/>
          </a:p>
        </p:txBody>
      </p:sp>
      <p:sp>
        <p:nvSpPr>
          <p:cNvPr id="8" name="Text Placeholder 7"/>
          <p:cNvSpPr>
            <a:spLocks noGrp="1"/>
          </p:cNvSpPr>
          <p:nvPr>
            <p:ph type="body" idx="1"/>
          </p:nvPr>
        </p:nvSpPr>
        <p:spPr>
          <a:xfrm>
            <a:off x="457200" y="1535112"/>
            <a:ext cx="4040188" cy="1433512"/>
          </a:xfrm>
        </p:spPr>
        <p:txBody>
          <a:bodyPr>
            <a:normAutofit fontScale="92500"/>
          </a:bodyPr>
          <a:lstStyle/>
          <a:p>
            <a:r>
              <a:rPr lang="en-US" dirty="0" smtClean="0"/>
              <a:t>The way Europe is set up, it makes it difficult for business to import/export items.  However the road system is great.</a:t>
            </a:r>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5399" y="2968624"/>
            <a:ext cx="2734469" cy="2734469"/>
          </a:xfrm>
        </p:spPr>
      </p:pic>
      <p:sp>
        <p:nvSpPr>
          <p:cNvPr id="10" name="Text Placeholder 9"/>
          <p:cNvSpPr>
            <a:spLocks noGrp="1"/>
          </p:cNvSpPr>
          <p:nvPr>
            <p:ph type="body" sz="quarter" idx="3"/>
          </p:nvPr>
        </p:nvSpPr>
        <p:spPr>
          <a:xfrm>
            <a:off x="4645025" y="1417638"/>
            <a:ext cx="4041775" cy="1549761"/>
          </a:xfrm>
        </p:spPr>
        <p:txBody>
          <a:bodyPr>
            <a:normAutofit fontScale="92500"/>
          </a:bodyPr>
          <a:lstStyle/>
          <a:p>
            <a:r>
              <a:rPr lang="en-US" dirty="0" smtClean="0"/>
              <a:t>Being apart of the European Union has allowed for people and business to travel more freely throughout the continent. </a:t>
            </a:r>
            <a:endParaRPr lang="en-US" dirty="0"/>
          </a:p>
        </p:txBody>
      </p:sp>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86400" y="2967399"/>
            <a:ext cx="2736850" cy="2745220"/>
          </a:xfrm>
        </p:spPr>
      </p:pic>
    </p:spTree>
    <p:extLst>
      <p:ext uri="{BB962C8B-B14F-4D97-AF65-F5344CB8AC3E}">
        <p14:creationId xmlns:p14="http://schemas.microsoft.com/office/powerpoint/2010/main" val="147539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Station #2 - Natural Resources</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2625" y="1551781"/>
            <a:ext cx="3276600" cy="3295650"/>
          </a:xfrm>
        </p:spPr>
      </p:pic>
      <p:sp>
        <p:nvSpPr>
          <p:cNvPr id="8" name="Text Placeholder 7"/>
          <p:cNvSpPr>
            <a:spLocks noGrp="1"/>
          </p:cNvSpPr>
          <p:nvPr>
            <p:ph type="body" sz="half" idx="2"/>
          </p:nvPr>
        </p:nvSpPr>
        <p:spPr/>
        <p:txBody>
          <a:bodyPr>
            <a:normAutofit/>
          </a:bodyPr>
          <a:lstStyle/>
          <a:p>
            <a:r>
              <a:rPr lang="en-US" sz="2400" dirty="0" smtClean="0"/>
              <a:t>In science we learned the different ways of producing energy, how can countries benefit from being apart of the European Union? How do countries contribute to producing energy if they don’t have resources to offer?</a:t>
            </a:r>
            <a:endParaRPr lang="en-US" sz="2400" dirty="0"/>
          </a:p>
        </p:txBody>
      </p:sp>
    </p:spTree>
    <p:extLst>
      <p:ext uri="{BB962C8B-B14F-4D97-AF65-F5344CB8AC3E}">
        <p14:creationId xmlns:p14="http://schemas.microsoft.com/office/powerpoint/2010/main" val="2247131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Station #2 - Natural Resources</a:t>
            </a:r>
            <a:endParaRPr lang="en-US" dirty="0"/>
          </a:p>
        </p:txBody>
      </p:sp>
      <p:sp>
        <p:nvSpPr>
          <p:cNvPr id="6" name="Text Placeholder 5"/>
          <p:cNvSpPr>
            <a:spLocks noGrp="1"/>
          </p:cNvSpPr>
          <p:nvPr>
            <p:ph type="body" idx="1"/>
          </p:nvPr>
        </p:nvSpPr>
        <p:spPr>
          <a:xfrm>
            <a:off x="457200" y="1535112"/>
            <a:ext cx="4040188" cy="979487"/>
          </a:xfrm>
        </p:spPr>
        <p:txBody>
          <a:bodyPr>
            <a:normAutofit fontScale="70000" lnSpcReduction="20000"/>
          </a:bodyPr>
          <a:lstStyle/>
          <a:p>
            <a:r>
              <a:rPr lang="en-US" dirty="0" smtClean="0"/>
              <a:t>Even though a country is apart of the EU and they don’t have any resources, they can contribute by trading goods and services in exchange for energy.</a:t>
            </a:r>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3040226"/>
            <a:ext cx="2703512" cy="2779548"/>
          </a:xfrm>
        </p:spPr>
      </p:pic>
      <p:sp>
        <p:nvSpPr>
          <p:cNvPr id="8" name="Text Placeholder 7"/>
          <p:cNvSpPr>
            <a:spLocks noGrp="1"/>
          </p:cNvSpPr>
          <p:nvPr>
            <p:ph type="body" sz="quarter" idx="3"/>
          </p:nvPr>
        </p:nvSpPr>
        <p:spPr>
          <a:xfrm>
            <a:off x="4645025" y="1535113"/>
            <a:ext cx="4041775" cy="979486"/>
          </a:xfrm>
        </p:spPr>
        <p:txBody>
          <a:bodyPr>
            <a:normAutofit fontScale="70000" lnSpcReduction="20000"/>
          </a:bodyPr>
          <a:lstStyle/>
          <a:p>
            <a:r>
              <a:rPr lang="en-US" dirty="0" smtClean="0"/>
              <a:t>Even though a country is apart of the EU and they don’t have any resources, they will have to create a way to make energy in their own country.</a:t>
            </a:r>
            <a:endParaRPr lang="en-US" dirty="0"/>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219200" y="2819400"/>
            <a:ext cx="2752725" cy="2850745"/>
          </a:xfrm>
        </p:spPr>
      </p:pic>
    </p:spTree>
    <p:extLst>
      <p:ext uri="{BB962C8B-B14F-4D97-AF65-F5344CB8AC3E}">
        <p14:creationId xmlns:p14="http://schemas.microsoft.com/office/powerpoint/2010/main" val="167802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Station #3 - Standard of Living in Europe</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7862" y="1532731"/>
            <a:ext cx="3286125" cy="3333750"/>
          </a:xfrm>
        </p:spPr>
      </p:pic>
      <p:sp>
        <p:nvSpPr>
          <p:cNvPr id="8" name="Text Placeholder 7"/>
          <p:cNvSpPr>
            <a:spLocks noGrp="1"/>
          </p:cNvSpPr>
          <p:nvPr>
            <p:ph type="body" sz="half" idx="2"/>
          </p:nvPr>
        </p:nvSpPr>
        <p:spPr/>
        <p:txBody>
          <a:bodyPr>
            <a:normAutofit/>
          </a:bodyPr>
          <a:lstStyle/>
          <a:p>
            <a:r>
              <a:rPr lang="en-US" sz="2800" dirty="0" smtClean="0"/>
              <a:t>In these countries (especially in Europe), what do you think causes their country to be better than others (think more than just a beautiful place)?  </a:t>
            </a:r>
            <a:endParaRPr lang="en-US" sz="2800" dirty="0"/>
          </a:p>
        </p:txBody>
      </p:sp>
    </p:spTree>
    <p:extLst>
      <p:ext uri="{BB962C8B-B14F-4D97-AF65-F5344CB8AC3E}">
        <p14:creationId xmlns:p14="http://schemas.microsoft.com/office/powerpoint/2010/main" val="489230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Station #3 - Standard of Living in Europe</a:t>
            </a:r>
            <a:endParaRPr lang="en-US" dirty="0"/>
          </a:p>
        </p:txBody>
      </p:sp>
      <p:sp>
        <p:nvSpPr>
          <p:cNvPr id="6" name="Text Placeholder 5"/>
          <p:cNvSpPr>
            <a:spLocks noGrp="1"/>
          </p:cNvSpPr>
          <p:nvPr>
            <p:ph type="body" idx="1"/>
          </p:nvPr>
        </p:nvSpPr>
        <p:spPr>
          <a:xfrm>
            <a:off x="457200" y="1535113"/>
            <a:ext cx="4040188" cy="979486"/>
          </a:xfrm>
        </p:spPr>
        <p:txBody>
          <a:bodyPr>
            <a:normAutofit fontScale="70000" lnSpcReduction="20000"/>
          </a:bodyPr>
          <a:lstStyle/>
          <a:p>
            <a:r>
              <a:rPr lang="en-US" dirty="0" smtClean="0"/>
              <a:t>Country A and B are about the same size, same population.  Country A has a higher standard of living than B because they just have more money.</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3352800"/>
            <a:ext cx="2663031" cy="2695606"/>
          </a:xfrm>
        </p:spPr>
      </p:pic>
      <p:sp>
        <p:nvSpPr>
          <p:cNvPr id="8" name="Text Placeholder 7"/>
          <p:cNvSpPr>
            <a:spLocks noGrp="1"/>
          </p:cNvSpPr>
          <p:nvPr>
            <p:ph type="body" sz="quarter" idx="3"/>
          </p:nvPr>
        </p:nvSpPr>
        <p:spPr>
          <a:xfrm>
            <a:off x="4645025" y="1417638"/>
            <a:ext cx="4041775" cy="1295399"/>
          </a:xfrm>
        </p:spPr>
        <p:txBody>
          <a:bodyPr>
            <a:normAutofit fontScale="77500" lnSpcReduction="20000"/>
          </a:bodyPr>
          <a:lstStyle/>
          <a:p>
            <a:r>
              <a:rPr lang="en-US" dirty="0"/>
              <a:t>Country A and B are about the same size, same population.  Country A has a higher standard of living than B because </a:t>
            </a:r>
            <a:r>
              <a:rPr lang="en-US" dirty="0" smtClean="0"/>
              <a:t>they have a higher literacy rate which allows for better jobs.</a:t>
            </a:r>
            <a:endParaRPr lang="en-US"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38200" y="3249703"/>
            <a:ext cx="2797931" cy="2901799"/>
          </a:xfrm>
        </p:spPr>
      </p:pic>
    </p:spTree>
    <p:extLst>
      <p:ext uri="{BB962C8B-B14F-4D97-AF65-F5344CB8AC3E}">
        <p14:creationId xmlns:p14="http://schemas.microsoft.com/office/powerpoint/2010/main" val="109120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Station #4 -Entrepreneur/Capital in Europe</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512" y="1413669"/>
            <a:ext cx="3552825" cy="3571875"/>
          </a:xfrm>
        </p:spPr>
      </p:pic>
      <p:sp>
        <p:nvSpPr>
          <p:cNvPr id="8" name="Text Placeholder 7"/>
          <p:cNvSpPr>
            <a:spLocks noGrp="1"/>
          </p:cNvSpPr>
          <p:nvPr>
            <p:ph type="body" sz="half" idx="2"/>
          </p:nvPr>
        </p:nvSpPr>
        <p:spPr/>
        <p:txBody>
          <a:bodyPr>
            <a:normAutofit/>
          </a:bodyPr>
          <a:lstStyle/>
          <a:p>
            <a:r>
              <a:rPr lang="en-US" sz="2400" dirty="0" smtClean="0"/>
              <a:t>What is an Entrepreneur?  How might it effect a country’s economy? Who can be an entrepreneur and what does it take?  </a:t>
            </a:r>
            <a:endParaRPr lang="en-US" sz="2400" dirty="0"/>
          </a:p>
        </p:txBody>
      </p:sp>
    </p:spTree>
    <p:extLst>
      <p:ext uri="{BB962C8B-B14F-4D97-AF65-F5344CB8AC3E}">
        <p14:creationId xmlns:p14="http://schemas.microsoft.com/office/powerpoint/2010/main" val="940988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Station #4 -Entrepreneur/Capital in Europe</a:t>
            </a:r>
            <a:endParaRPr lang="en-US" dirty="0"/>
          </a:p>
        </p:txBody>
      </p:sp>
      <p:sp>
        <p:nvSpPr>
          <p:cNvPr id="6" name="Text Placeholder 5"/>
          <p:cNvSpPr>
            <a:spLocks noGrp="1"/>
          </p:cNvSpPr>
          <p:nvPr>
            <p:ph type="body" idx="1"/>
          </p:nvPr>
        </p:nvSpPr>
        <p:spPr>
          <a:xfrm>
            <a:off x="457200" y="1535113"/>
            <a:ext cx="4040188" cy="1131886"/>
          </a:xfrm>
        </p:spPr>
        <p:txBody>
          <a:bodyPr>
            <a:normAutofit fontScale="70000" lnSpcReduction="20000"/>
          </a:bodyPr>
          <a:lstStyle/>
          <a:p>
            <a:r>
              <a:rPr lang="en-US" dirty="0" smtClean="0"/>
              <a:t>An entrepreneur is someone that works at home for computer company.  Their job helps the economy and benefits the country by providing great customer service for tech support.</a:t>
            </a:r>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400" y="3048000"/>
            <a:ext cx="2729706" cy="2617636"/>
          </a:xfrm>
        </p:spPr>
      </p:pic>
      <p:sp>
        <p:nvSpPr>
          <p:cNvPr id="8" name="Text Placeholder 7"/>
          <p:cNvSpPr>
            <a:spLocks noGrp="1"/>
          </p:cNvSpPr>
          <p:nvPr>
            <p:ph type="body" sz="quarter" idx="3"/>
          </p:nvPr>
        </p:nvSpPr>
        <p:spPr>
          <a:xfrm>
            <a:off x="4645025" y="1535112"/>
            <a:ext cx="4041775" cy="1131887"/>
          </a:xfrm>
        </p:spPr>
        <p:txBody>
          <a:bodyPr>
            <a:normAutofit fontScale="85000" lnSpcReduction="20000"/>
          </a:bodyPr>
          <a:lstStyle/>
          <a:p>
            <a:r>
              <a:rPr lang="en-US" dirty="0" smtClean="0"/>
              <a:t>An entrepreneur sees a need in the community and tries to create a job/business for that need.  It will create more jobs in the country.</a:t>
            </a:r>
            <a:endParaRPr lang="en-US" dirty="0"/>
          </a:p>
        </p:txBody>
      </p:sp>
      <p:pic>
        <p:nvPicPr>
          <p:cNvPr id="3"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81600" y="2872254"/>
            <a:ext cx="2646362" cy="2793382"/>
          </a:xfrm>
        </p:spPr>
      </p:pic>
    </p:spTree>
    <p:extLst>
      <p:ext uri="{BB962C8B-B14F-4D97-AF65-F5344CB8AC3E}">
        <p14:creationId xmlns:p14="http://schemas.microsoft.com/office/powerpoint/2010/main" val="274614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Station #5 - European Laborers </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4525" y="1499394"/>
            <a:ext cx="3352800" cy="3400425"/>
          </a:xfrm>
        </p:spPr>
      </p:pic>
      <p:sp>
        <p:nvSpPr>
          <p:cNvPr id="8" name="Text Placeholder 7"/>
          <p:cNvSpPr>
            <a:spLocks noGrp="1"/>
          </p:cNvSpPr>
          <p:nvPr>
            <p:ph type="body" sz="half" idx="2"/>
          </p:nvPr>
        </p:nvSpPr>
        <p:spPr/>
        <p:txBody>
          <a:bodyPr>
            <a:normAutofit/>
          </a:bodyPr>
          <a:lstStyle/>
          <a:p>
            <a:r>
              <a:rPr lang="en-US" sz="2400" dirty="0" smtClean="0"/>
              <a:t>Is the European Union more like states working together or independent countries looking out for themselves only?  Workers can come from anywhere, but what makes it easy for people to get jobs in other countries than their own?</a:t>
            </a:r>
            <a:endParaRPr lang="en-US" sz="2400" dirty="0"/>
          </a:p>
        </p:txBody>
      </p:sp>
    </p:spTree>
    <p:extLst>
      <p:ext uri="{BB962C8B-B14F-4D97-AF65-F5344CB8AC3E}">
        <p14:creationId xmlns:p14="http://schemas.microsoft.com/office/powerpoint/2010/main" val="3235230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Station #5 - European Laborers </a:t>
            </a:r>
          </a:p>
        </p:txBody>
      </p:sp>
      <p:sp>
        <p:nvSpPr>
          <p:cNvPr id="6" name="Text Placeholder 5"/>
          <p:cNvSpPr>
            <a:spLocks noGrp="1"/>
          </p:cNvSpPr>
          <p:nvPr>
            <p:ph type="body" idx="1"/>
          </p:nvPr>
        </p:nvSpPr>
        <p:spPr>
          <a:xfrm>
            <a:off x="457200" y="1535112"/>
            <a:ext cx="4040188" cy="1512888"/>
          </a:xfrm>
        </p:spPr>
        <p:txBody>
          <a:bodyPr>
            <a:normAutofit fontScale="77500" lnSpcReduction="20000"/>
          </a:bodyPr>
          <a:lstStyle/>
          <a:p>
            <a:r>
              <a:rPr lang="en-US" dirty="0" smtClean="0"/>
              <a:t>When you are apart of the European Union, you are able to pass through other countries without stopping or having a passport.  This way you can work and live in another country like our states.</a:t>
            </a:r>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3119619"/>
            <a:ext cx="2727324" cy="2615352"/>
          </a:xfrm>
        </p:spPr>
      </p:pic>
      <p:sp>
        <p:nvSpPr>
          <p:cNvPr id="8" name="Text Placeholder 7"/>
          <p:cNvSpPr>
            <a:spLocks noGrp="1"/>
          </p:cNvSpPr>
          <p:nvPr>
            <p:ph type="body" sz="quarter" idx="3"/>
          </p:nvPr>
        </p:nvSpPr>
        <p:spPr>
          <a:xfrm>
            <a:off x="4645025" y="1535113"/>
            <a:ext cx="4041775" cy="1434704"/>
          </a:xfrm>
        </p:spPr>
        <p:txBody>
          <a:bodyPr>
            <a:normAutofit fontScale="77500" lnSpcReduction="20000"/>
          </a:bodyPr>
          <a:lstStyle/>
          <a:p>
            <a:r>
              <a:rPr lang="en-US" dirty="0"/>
              <a:t>When you are apart of the European Union, you are able to pass through other </a:t>
            </a:r>
            <a:r>
              <a:rPr lang="en-US" dirty="0" smtClean="0"/>
              <a:t>countries but you have to stop and show a </a:t>
            </a:r>
            <a:r>
              <a:rPr lang="en-US" dirty="0"/>
              <a:t>passport.  This way you </a:t>
            </a:r>
            <a:r>
              <a:rPr lang="en-US" dirty="0" smtClean="0"/>
              <a:t>can’t </a:t>
            </a:r>
            <a:r>
              <a:rPr lang="en-US" dirty="0"/>
              <a:t>work </a:t>
            </a:r>
            <a:r>
              <a:rPr lang="en-US" dirty="0" smtClean="0"/>
              <a:t>or live </a:t>
            </a:r>
            <a:r>
              <a:rPr lang="en-US" dirty="0"/>
              <a:t>in another </a:t>
            </a:r>
            <a:r>
              <a:rPr lang="en-US" dirty="0" smtClean="0"/>
              <a:t>country.</a:t>
            </a:r>
            <a:endParaRPr lang="en-US" dirty="0"/>
          </a:p>
        </p:txBody>
      </p:sp>
      <p:pic>
        <p:nvPicPr>
          <p:cNvPr id="3"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143000" y="3165474"/>
            <a:ext cx="2505869" cy="2445848"/>
          </a:xfrm>
        </p:spPr>
      </p:pic>
    </p:spTree>
    <p:extLst>
      <p:ext uri="{BB962C8B-B14F-4D97-AF65-F5344CB8AC3E}">
        <p14:creationId xmlns:p14="http://schemas.microsoft.com/office/powerpoint/2010/main" val="2459088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Station #6 - Cooperation Vs. Conflict</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2625" y="1537494"/>
            <a:ext cx="3276600" cy="3324225"/>
          </a:xfrm>
        </p:spPr>
      </p:pic>
      <p:sp>
        <p:nvSpPr>
          <p:cNvPr id="8" name="Text Placeholder 7"/>
          <p:cNvSpPr>
            <a:spLocks noGrp="1"/>
          </p:cNvSpPr>
          <p:nvPr>
            <p:ph type="body" sz="half" idx="2"/>
          </p:nvPr>
        </p:nvSpPr>
        <p:spPr/>
        <p:txBody>
          <a:bodyPr>
            <a:normAutofit/>
          </a:bodyPr>
          <a:lstStyle/>
          <a:p>
            <a:r>
              <a:rPr lang="en-US" sz="2400" dirty="0" smtClean="0"/>
              <a:t>Why do you think the European Union was formed?  Do you think it takes a lot of cooperation to get tasks accomplished?  Do you think that all of the countries working together will eliminate conflict in the future?  </a:t>
            </a:r>
            <a:endParaRPr lang="en-US" sz="2400" dirty="0"/>
          </a:p>
        </p:txBody>
      </p:sp>
    </p:spTree>
    <p:extLst>
      <p:ext uri="{BB962C8B-B14F-4D97-AF65-F5344CB8AC3E}">
        <p14:creationId xmlns:p14="http://schemas.microsoft.com/office/powerpoint/2010/main" val="2249987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Station #2 - Natural Resources</a:t>
            </a:r>
            <a:endParaRPr lang="en-US" b="1" dirty="0"/>
          </a:p>
        </p:txBody>
      </p:sp>
      <p:sp>
        <p:nvSpPr>
          <p:cNvPr id="4" name="Content Placeholder 3"/>
          <p:cNvSpPr>
            <a:spLocks noGrp="1"/>
          </p:cNvSpPr>
          <p:nvPr>
            <p:ph sz="half" idx="2"/>
          </p:nvPr>
        </p:nvSpPr>
        <p:spPr>
          <a:xfrm>
            <a:off x="457200" y="5086349"/>
            <a:ext cx="8305800" cy="1543051"/>
          </a:xfrm>
        </p:spPr>
        <p:txBody>
          <a:bodyPr>
            <a:normAutofit fontScale="85000" lnSpcReduction="10000"/>
          </a:bodyPr>
          <a:lstStyle/>
          <a:p>
            <a:r>
              <a:rPr lang="en-US" sz="2600" dirty="0" smtClean="0"/>
              <a:t>What are some trends that you notice about the map of resources?</a:t>
            </a:r>
          </a:p>
          <a:p>
            <a:r>
              <a:rPr lang="en-US" sz="2600" dirty="0" smtClean="0"/>
              <a:t>How do countries benefit from having these resources?</a:t>
            </a:r>
          </a:p>
          <a:p>
            <a:r>
              <a:rPr lang="en-US" sz="2600" dirty="0" smtClean="0"/>
              <a:t>Are there any countries with none of these resources?  How do you think they make money?</a:t>
            </a:r>
          </a:p>
          <a:p>
            <a:endParaRPr lang="en-US" dirty="0"/>
          </a:p>
        </p:txBody>
      </p:sp>
      <p:pic>
        <p:nvPicPr>
          <p:cNvPr id="2050" name="Picture 2" descr="http://maps.grida.no/library/files/storage/nr_fuels_o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7153275" cy="3943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183157"/>
            <a:ext cx="4800600" cy="523220"/>
          </a:xfrm>
          <a:prstGeom prst="rect">
            <a:avLst/>
          </a:prstGeom>
          <a:noFill/>
        </p:spPr>
        <p:txBody>
          <a:bodyPr wrap="square" rtlCol="0">
            <a:spAutoFit/>
          </a:bodyPr>
          <a:lstStyle/>
          <a:p>
            <a:r>
              <a:rPr lang="en-US" sz="2800" b="1" dirty="0" smtClean="0">
                <a:solidFill>
                  <a:srgbClr val="FF0000"/>
                </a:solidFill>
              </a:rPr>
              <a:t>Class Set – Do Not Write On</a:t>
            </a:r>
            <a:endParaRPr lang="en-US" sz="2800" b="1" dirty="0">
              <a:solidFill>
                <a:srgbClr val="FF0000"/>
              </a:solidFill>
            </a:endParaRPr>
          </a:p>
        </p:txBody>
      </p:sp>
    </p:spTree>
    <p:extLst>
      <p:ext uri="{BB962C8B-B14F-4D97-AF65-F5344CB8AC3E}">
        <p14:creationId xmlns:p14="http://schemas.microsoft.com/office/powerpoint/2010/main" val="182490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Station #6 - Cooperation Vs. Conflict</a:t>
            </a:r>
            <a:endParaRPr lang="en-US" dirty="0"/>
          </a:p>
        </p:txBody>
      </p:sp>
      <p:sp>
        <p:nvSpPr>
          <p:cNvPr id="6" name="Text Placeholder 5"/>
          <p:cNvSpPr>
            <a:spLocks noGrp="1"/>
          </p:cNvSpPr>
          <p:nvPr>
            <p:ph type="body" idx="1"/>
          </p:nvPr>
        </p:nvSpPr>
        <p:spPr>
          <a:xfrm>
            <a:off x="457200" y="1535112"/>
            <a:ext cx="4040188" cy="1360487"/>
          </a:xfrm>
        </p:spPr>
        <p:txBody>
          <a:bodyPr>
            <a:normAutofit fontScale="77500" lnSpcReduction="20000"/>
          </a:bodyPr>
          <a:lstStyle/>
          <a:p>
            <a:r>
              <a:rPr lang="en-US" dirty="0" smtClean="0"/>
              <a:t>The EU was formed to create stronger relationships to prevent future human abuse.  </a:t>
            </a:r>
            <a:r>
              <a:rPr lang="en-US" dirty="0" smtClean="0"/>
              <a:t>It is hard to work together but it can stop future conflicts but not necessarily eliminate it completely.  </a:t>
            </a:r>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3296356"/>
            <a:ext cx="2420144" cy="2441498"/>
          </a:xfrm>
        </p:spPr>
      </p:pic>
      <p:sp>
        <p:nvSpPr>
          <p:cNvPr id="8" name="Text Placeholder 7"/>
          <p:cNvSpPr>
            <a:spLocks noGrp="1"/>
          </p:cNvSpPr>
          <p:nvPr>
            <p:ph type="body" sz="quarter" idx="3"/>
          </p:nvPr>
        </p:nvSpPr>
        <p:spPr>
          <a:xfrm>
            <a:off x="4645025" y="1535112"/>
            <a:ext cx="4041775" cy="1284287"/>
          </a:xfrm>
        </p:spPr>
        <p:txBody>
          <a:bodyPr>
            <a:normAutofit fontScale="77500" lnSpcReduction="20000"/>
          </a:bodyPr>
          <a:lstStyle/>
          <a:p>
            <a:r>
              <a:rPr lang="en-US" dirty="0" smtClean="0"/>
              <a:t>The EU was formed to create one government and economy.  This way it is easier to have peace and it will be more similar to the United States.</a:t>
            </a:r>
            <a:endParaRPr lang="en-US" dirty="0"/>
          </a:p>
        </p:txBody>
      </p:sp>
      <p:pic>
        <p:nvPicPr>
          <p:cNvPr id="3"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86400" y="3276600"/>
            <a:ext cx="2451100" cy="2359272"/>
          </a:xfrm>
        </p:spPr>
      </p:pic>
    </p:spTree>
    <p:extLst>
      <p:ext uri="{BB962C8B-B14F-4D97-AF65-F5344CB8AC3E}">
        <p14:creationId xmlns:p14="http://schemas.microsoft.com/office/powerpoint/2010/main" val="279949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Station #3 - Standard of Living in Europe</a:t>
            </a:r>
            <a:endParaRPr lang="en-US" sz="3600" b="1" dirty="0"/>
          </a:p>
        </p:txBody>
      </p:sp>
      <p:sp>
        <p:nvSpPr>
          <p:cNvPr id="5" name="Text Placeholder 4"/>
          <p:cNvSpPr>
            <a:spLocks noGrp="1"/>
          </p:cNvSpPr>
          <p:nvPr>
            <p:ph type="body" sz="quarter" idx="3"/>
          </p:nvPr>
        </p:nvSpPr>
        <p:spPr>
          <a:xfrm>
            <a:off x="4645025" y="1295400"/>
            <a:ext cx="4041775" cy="1524000"/>
          </a:xfrm>
        </p:spPr>
        <p:txBody>
          <a:bodyPr>
            <a:normAutofit fontScale="92500" lnSpcReduction="20000"/>
          </a:bodyPr>
          <a:lstStyle/>
          <a:p>
            <a:r>
              <a:rPr lang="en-US" dirty="0" smtClean="0"/>
              <a:t>Standard of Living- </a:t>
            </a:r>
            <a:r>
              <a:rPr lang="en-US" b="0" dirty="0"/>
              <a:t>A level of material comfort as measured by the goods, services, and luxuries available to an individual, group, or nation.</a:t>
            </a:r>
            <a:endParaRPr lang="en-US" dirty="0"/>
          </a:p>
        </p:txBody>
      </p:sp>
      <p:sp>
        <p:nvSpPr>
          <p:cNvPr id="6" name="Content Placeholder 5"/>
          <p:cNvSpPr>
            <a:spLocks noGrp="1"/>
          </p:cNvSpPr>
          <p:nvPr>
            <p:ph sz="quarter" idx="4"/>
          </p:nvPr>
        </p:nvSpPr>
        <p:spPr>
          <a:xfrm>
            <a:off x="4645025" y="3124199"/>
            <a:ext cx="4041775" cy="3001963"/>
          </a:xfrm>
        </p:spPr>
        <p:txBody>
          <a:bodyPr/>
          <a:lstStyle/>
          <a:p>
            <a:r>
              <a:rPr lang="en-US" dirty="0" smtClean="0"/>
              <a:t>Use the chart to infer which countries would have the highest </a:t>
            </a:r>
            <a:r>
              <a:rPr lang="en-US" b="1" dirty="0" smtClean="0"/>
              <a:t>standard of living</a:t>
            </a:r>
            <a:r>
              <a:rPr lang="en-US" dirty="0" smtClean="0"/>
              <a:t>.  Rank them 1 – being the highest to 10.  </a:t>
            </a:r>
            <a:r>
              <a:rPr lang="en-US" b="1" dirty="0" smtClean="0">
                <a:solidFill>
                  <a:srgbClr val="FF0000"/>
                </a:solidFill>
              </a:rPr>
              <a:t>You are only ranking who you feel are the top 10.</a:t>
            </a:r>
            <a:endParaRPr lang="en-US" b="1" dirty="0">
              <a:solidFill>
                <a:srgbClr val="FF0000"/>
              </a:solidFill>
            </a:endParaRPr>
          </a:p>
        </p:txBody>
      </p:sp>
      <p:pic>
        <p:nvPicPr>
          <p:cNvPr id="3074" name="Picture 2" descr="http://1.bp.blogspot.com/_9V80FUjOCNE/SglTYcl0uKI/AAAAAAAAAEA/FnhDO_Vf3ds/s400/Captura+2009-05-12+12-44-3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24" y="1981200"/>
            <a:ext cx="4235704"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600" y="147721"/>
            <a:ext cx="3810000" cy="461665"/>
          </a:xfrm>
          <a:prstGeom prst="rect">
            <a:avLst/>
          </a:prstGeom>
          <a:noFill/>
        </p:spPr>
        <p:txBody>
          <a:bodyPr wrap="square" rtlCol="0">
            <a:spAutoFit/>
          </a:bodyPr>
          <a:lstStyle/>
          <a:p>
            <a:r>
              <a:rPr lang="en-US" sz="2400" b="1" dirty="0" smtClean="0">
                <a:solidFill>
                  <a:srgbClr val="FF0000"/>
                </a:solidFill>
              </a:rPr>
              <a:t>Class Set – Do Not Write On</a:t>
            </a:r>
            <a:endParaRPr lang="en-US" sz="2400" b="1" dirty="0">
              <a:solidFill>
                <a:srgbClr val="FF0000"/>
              </a:solidFill>
            </a:endParaRPr>
          </a:p>
        </p:txBody>
      </p:sp>
    </p:spTree>
    <p:extLst>
      <p:ext uri="{BB962C8B-B14F-4D97-AF65-F5344CB8AC3E}">
        <p14:creationId xmlns:p14="http://schemas.microsoft.com/office/powerpoint/2010/main" val="1497429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34" y="450209"/>
            <a:ext cx="8229600" cy="1143000"/>
          </a:xfrm>
        </p:spPr>
        <p:txBody>
          <a:bodyPr>
            <a:normAutofit/>
          </a:bodyPr>
          <a:lstStyle/>
          <a:p>
            <a:r>
              <a:rPr lang="en-US" sz="3200" b="1" dirty="0" smtClean="0"/>
              <a:t>Station #4 -Entrepreneur/Capital in Europe</a:t>
            </a:r>
            <a:endParaRPr lang="en-US" sz="3200" b="1" dirty="0"/>
          </a:p>
        </p:txBody>
      </p:sp>
      <p:sp>
        <p:nvSpPr>
          <p:cNvPr id="3" name="Text Placeholder 2"/>
          <p:cNvSpPr>
            <a:spLocks noGrp="1"/>
          </p:cNvSpPr>
          <p:nvPr>
            <p:ph type="body" idx="1"/>
          </p:nvPr>
        </p:nvSpPr>
        <p:spPr>
          <a:xfrm>
            <a:off x="375227" y="1219200"/>
            <a:ext cx="4040188" cy="639762"/>
          </a:xfrm>
        </p:spPr>
        <p:txBody>
          <a:bodyPr/>
          <a:lstStyle/>
          <a:p>
            <a:pPr algn="ctr"/>
            <a:r>
              <a:rPr lang="en-US" dirty="0" smtClean="0"/>
              <a:t>Entrepreneur</a:t>
            </a:r>
            <a:endParaRPr lang="en-US" dirty="0"/>
          </a:p>
        </p:txBody>
      </p:sp>
      <p:sp>
        <p:nvSpPr>
          <p:cNvPr id="4" name="Content Placeholder 3"/>
          <p:cNvSpPr>
            <a:spLocks noGrp="1"/>
          </p:cNvSpPr>
          <p:nvPr>
            <p:ph sz="half" idx="2"/>
          </p:nvPr>
        </p:nvSpPr>
        <p:spPr>
          <a:xfrm>
            <a:off x="457200" y="2098675"/>
            <a:ext cx="4040188" cy="2168525"/>
          </a:xfrm>
        </p:spPr>
        <p:txBody>
          <a:bodyPr>
            <a:normAutofit/>
          </a:bodyPr>
          <a:lstStyle/>
          <a:p>
            <a:r>
              <a:rPr lang="en-US" dirty="0" smtClean="0"/>
              <a:t>A person or group of people that </a:t>
            </a:r>
            <a:r>
              <a:rPr lang="en-US" dirty="0" smtClean="0">
                <a:solidFill>
                  <a:srgbClr val="FF0000"/>
                </a:solidFill>
              </a:rPr>
              <a:t>creates a new business</a:t>
            </a:r>
            <a:r>
              <a:rPr lang="en-US" dirty="0" smtClean="0"/>
              <a:t>.</a:t>
            </a:r>
          </a:p>
          <a:p>
            <a:r>
              <a:rPr lang="en-US" b="1" dirty="0" smtClean="0"/>
              <a:t>Draw a picture that represents an entrepreneur and label it entrepreneur. </a:t>
            </a:r>
            <a:endParaRPr lang="en-US" b="1" dirty="0"/>
          </a:p>
        </p:txBody>
      </p:sp>
      <p:sp>
        <p:nvSpPr>
          <p:cNvPr id="5" name="Text Placeholder 4"/>
          <p:cNvSpPr>
            <a:spLocks noGrp="1"/>
          </p:cNvSpPr>
          <p:nvPr>
            <p:ph type="body" sz="quarter" idx="3"/>
          </p:nvPr>
        </p:nvSpPr>
        <p:spPr>
          <a:xfrm>
            <a:off x="4664652" y="1219200"/>
            <a:ext cx="4041775" cy="639762"/>
          </a:xfrm>
        </p:spPr>
        <p:txBody>
          <a:bodyPr/>
          <a:lstStyle/>
          <a:p>
            <a:pPr algn="ctr"/>
            <a:r>
              <a:rPr lang="en-US" dirty="0" smtClean="0"/>
              <a:t>Capital</a:t>
            </a:r>
            <a:endParaRPr lang="en-US" dirty="0"/>
          </a:p>
        </p:txBody>
      </p:sp>
      <p:sp>
        <p:nvSpPr>
          <p:cNvPr id="6" name="Content Placeholder 5"/>
          <p:cNvSpPr>
            <a:spLocks noGrp="1"/>
          </p:cNvSpPr>
          <p:nvPr>
            <p:ph sz="quarter" idx="4"/>
          </p:nvPr>
        </p:nvSpPr>
        <p:spPr>
          <a:xfrm>
            <a:off x="4572000" y="2022475"/>
            <a:ext cx="4041775" cy="2168525"/>
          </a:xfrm>
        </p:spPr>
        <p:txBody>
          <a:bodyPr>
            <a:normAutofit fontScale="85000" lnSpcReduction="10000"/>
          </a:bodyPr>
          <a:lstStyle/>
          <a:p>
            <a:r>
              <a:rPr lang="en-US" dirty="0" smtClean="0">
                <a:effectLst/>
              </a:rPr>
              <a:t>Wealth in the form of money or property, used or accumulated in a business by a person, partnership, or corporation.</a:t>
            </a:r>
          </a:p>
          <a:p>
            <a:r>
              <a:rPr lang="en-US" b="1" dirty="0" smtClean="0"/>
              <a:t>Draw a picture that represents capital and label it capital.</a:t>
            </a:r>
            <a:endParaRPr lang="en-US" b="1" dirty="0"/>
          </a:p>
        </p:txBody>
      </p:sp>
      <p:pic>
        <p:nvPicPr>
          <p:cNvPr id="4100" name="Picture 4" descr="http://4.bp.blogspot.com/-gBsVtVGhoeQ/TkhUbkubrTI/AAAAAAAAFKo/pFmMMgyUOtA/s400/DollarGoldStanda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332" y="3824933"/>
            <a:ext cx="1822450" cy="15621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data:image/jpeg;base64,/9j/4AAQSkZJRgABAQAAAQABAAD/2wCEAAkGBxQTEhUUExMWFhUXGRoYFxcYGBsdHxgaHBwXGhoXHBgdHCggGB4lGxcdITEiJSkrLi4wGB80ODMsNygtLi0BCgoKDg0OGxAQGzAlHyQsLCwsLCwsLCwsLCwsLCwsLCwsLCwsLCwsLCwsLCwsLCwsLCwsLCwsLCwsLCwsLCwsLP/AABEIALIBGwMBIgACEQEDEQH/xAAcAAACAgMBAQAAAAAAAAAAAAAEBQMGAAIHAQj/xABFEAABAgQEAwYDBgMHAwMFAAABAhEAAyExBAUSQSJRYQYTcYGRoTKxwSNCUtHh8AcUYhUzU4KisvFyksJEY5MWQ1SDhP/EABoBAAMBAQEBAAAAAAAAAAAAAAABAgMEBQb/xAAsEQACAgEDAwIFBAMAAAAAAAAAAQIRAxIhMQRBURMiBWFxkdEVocHhFjKB/9oADAMBAAIRAxEAPwCuycTJNCCCLKSzQ2YKHDNBYU2PmIp+HwqyvQEkqdmEWuR2YxDWQSNgsP70949ZqK5Z5UZSfCJMBnapb11cwd4LXm8tdQTLUWcgt40tAC+zWJJrJVXcEN5sYlR2UnksZakhrs/oxrA1j5spPJxQ1wuapICQvVQnVQKDXBD8UPMB2iQVAFXgd/A/pFcwORypAUcRM/yp3HU7fONivBKslSP6krLj/ucGMJaDohrova8U4DKHSA81khaVaVHXyEIP7NmBImycShaGZpnCQKPWoPtE8vETtOsTJCmcagpQrtTTxWuOcYtLszZSfdChetLhQLcyICmYyY9CfzhnicRidRpLWDxAJUDqFXCQak9GBiEypxAJkaUqZieoezv7UgoEzJKZk6ik0ccTWgzNchAlpAAarnfptWCsonrWkiWAoj4UkkO2zsz9HESzFYkEmYhhThDqe9OF2NGHNolDbFeQZalCgrUQBfxh/hcUgOhStIDq1Gx5F36wPLxsuWFd8kpUSFJSpJSW8PNoPlS5WIOpKCAw4zsK/DW7w2vIJlf7TYfWHSrUN1AvSE+TlKTZjzMdGnYcJQUhIOwYB/ExUsxyovrag2EZ2WWTLscUoDFyzAQPOzaZLIUqo5HeE+DlKKHD3YObQBj5k6aspAcjboOUFBZF277TGYQE2a0c3xICi5EWvMcqmqI1JMPcn7BiagFSgCdheHskLdnOMPlusgJqeUMcd2bXLAcVZ2jp+E7BCUoL1cIqXHKFHa/FFSqIAADOBdtzCsKOYnCEG0RqlxYdD0jxWCSwhiK80ehMPJ2VhqKERHLw16wxCbREiEwYvBsYwSIBEAlxuJcTaYyKERhEbaY9jyGI1IjRUSxqUwADqjQiJ1CIiIQHQ5uDTJxKloVrICgxobMC9jTlGyc6mKJII5sPSKdOzWYq6iQKCNkZgoVJ842e/JmmlwXr+36gKmFPMEW96jeN8V2lloUnSrUwvZj61EUZeJCqmBpyi9FROlFamGZ9nC1qJKneE0rGqAIBvGTVK8YDVKVcCE2CR0Ls0ibMQEqmBKDbiD7bEhvMi0N8dkcxFJc0zNyKCldtRdr7xyuXjJiU6dR03Z94YZfnSwsOspqOMudPURBdo6SjKWl6pyFS5gBN+Hbc0FesMMtwylms3QdPCr7p8RvSjiKQrtgtKDKTMKwwZSg/iCDs9PCI8m7T6RoUEpRcEA8J8AXPvCplakdFw+VTsKSoS9SLkpVQg3UGqn93vEiM+ShTgkXfhY9Ha/jCzKO0hCElSm1XBqG5Q6x2LwekFzUWS3mB0PKI+pX0PJeaqmSgpEpCgFErlFAOpqkppRRqW3PvHJz6SosiWyQUhS/hv97S4c3B61iPGJlzsKUIaSpwqWXa3Mesc0zBM9M3Solq8QLpUl2+Y8oqKsTdHTM1E9lKlzkzAhVQBpXcBmqFAOLN4RXsRmU0l9dIJSqbhZ5WFo+1KihRVYFr8qEQ/QlM5WiZIAJbUtADlWlJKwdwb1pxAMC7NNLklpvgqyMasgjUzmu0FmTpKVJVxbH6eED9uuzmIlYTETZK0vLAUCKKMtwSqzA6XPkYV9lsRMnYaXiCFqBBSogFgpNDUUqz+YjVaW6Rm3JK2i2CStRCjVIHEwJ239IeYFISjUHpVyD84U5Ln+hhMBLfCHYDqzVMPcF2jTNXoKSX2LNGM4vwaxkvIxwmIPccPEas8c87TYdYBPdkB7/SOmmUlbgcJa4/dYWZnl+pOiinowHS7flGSdM0as4ctI1VpEc6T+E0i+4/sWXcCvID3rEf/wBHioBOpn5eTRepEaWUZMkx6kCHmKyVSbvCybgiDYxQqIgkGIpuHESnDEc4gmwCBZoAgVUTTBEKmhiNCqPHjwxrqgCjfVHmqNYwpMFhRqpURlUYuInhWOjok/D4dYBSkJO4H6wCciF0sRyMRhdeGN5mImDYxsZ7AmJyfSNwfaFysIB96LOFzO61KA0uzkh7coR4laSXYGBMGqARhN4zugIkXPHg0aBQO8Ogs1nSUEVHmIDm4VItBSjERDxLQWBaDEglqg6XhukeT5XKBILIsPmK0J0ONPh61icZ7N0hD0FhyNLHygQojJcmsFCsdDOJixpUoMQQXryt6e8EYJU5J0pnJUDUJJdJspnVZzcFrbwqkYUqhrl+BKT1h0gtlrwmYLKJcltM1KioqUdOgEAMk/dLbWYRbckzIrBQdSlJYa9IUbBn51GxsRWOdY/EIw8ozZgJAawckksLkCKbicZg1oExIWmZpQhQbSdQBeYFJU6yqoL9CamMZpcGsG2da7YdtJEuXPklpq1JUlSUB2oUupT6Uitr9BHJezfbTF4SQJMiaEIK1LI0pU5ISCOIGnDbxhJiRNQHeYhBsFKNX6QLIlFZCU3t8zGTVnRCai75LnI7dYwlSnkqAoykgegSQT5Q1yv+JpSQZmFQTSsuYpHq+qKKrIpoD8JHOv5RGvCThdL+kP3hCWK25JHdcm/itIstE5ANzRbeYIPtDuT2uwU2YO6xktHMKOk+ethHzd3s1N0KbwpHk3Gaqm/UOIh2dTXSyj7W0z65ONllKSFpW9iCGPvAeOxCdikufukPHzBkudmSUqQVpmBQJZTIUlw6Sndw4jvOClTVJ1pTqSQGIuxsQN/KLhBPlnFkk48cDLNJqQzy36lvpEGGwcpSFTNNRtHqcumroUqfrT6RovLZiEnUhVeVflF6I8WZ63zRXc3lggq0MHa1Ip2NTW0Xs3IVxJYhj+u8LZmGlLLlH0itDROtMpJlRqrCxcp2BltwoA94HRlYNPpBTHaKorAuKRvJynmYueG7PhX3mHhBCuzhFi8RZSRTpeVRFOy07V8ovEnLECilelo2OCSQwTTnBbCkc3nYEiA1yGMdVwmVIrqQ/lCDMuy6lTFKQAElmcdB1gsKK/LxYjZWMNnhBLmKOx9InlqV1PlHRZgPJeILM9DtA0yWCeUBy5qrMYPWpKaGpav75wDIpksEPygKa+0FTMSGgCZiIYjZKucEIIheZsSSZsIQ2TMjZQBqwheMQYJlzYYWEysrXMWQhJO9Nn2g0dn1sCQ0RYDHlJoWLRJPxkxRqo8oW49jbC4FQV4RYJEgOKQw7I4JC0hUxYDEUIFX26w6zLDISAJSNSnFAkjyjNy3o0UdrKF/ETDE4FRSk0mIem3F9Wih9msuVMRMUmitctCVEcxMUQnkWlg+XWPpbL8B9kk/ATcGpG0VfOJSf5xlVCau26BKDNzeer0jNNOW453GGxy7+JOW90lBvqVyNCAQQ9qly1wPKKjkspSpqAkOoqo5CdlG6iAPWOp/xpB/lME4bUoqZt9Af3MU/wDhzkyMTipcuYCUnvSQCx4ZZZj4qEN7yM8cqxN/UbDCz0JJmSF6AHKggqA/zJcbXdohXiZbgK4XuFAg+hEdUy3sNJklZkrWBMQEKSs6kqRV0UAIdzWtzSF3aWZK/lp0k8Se5Xp0JUtCFJAAT3iUskBRSztpIazAaJ3wc3qnMjjZfeaUJM2jEIBJ9AIiynspMxsxasOmWJYNUrWA1KcIdVebAdY6x/DbAqGBkukJ+MXFRrVxGgq787AvWgX8K8qRLOKZI1pnGWT/AEpsG8X/AGIcqp/IHm03RSM77JpwkmVipae87hYM4KSEstK0PKmILtcVqCC9QQYvGTqzDFyf5hGKTg0Ta4eSlAWEIdLKUaayoAjiFi9LCz9tMoE3CzyAyjKIWNlpTxpcc0kUPiLGC+yJ77AYVbAnukJU2ykp0mm1UmMZ7pM6Omyak0V6VIzVPxZnLP8A/Ik++oRNlGKx8ucf5iZLUla+7lqQjSVJEpczWRrUBVBTpIejvtFqxGDLikce/hXjJ8zMQhSlrlvNWdcwlIVpmJcJL14yNrxNKrOm2dRnZd/MBykAj4lUD8qdIQY7JWUyXfwN/KOgS8ANz7RKUJAOloFm08EvEpcnNpeSzK6kLFgwTU+uwb5c4Y4fInoZUxIH31EVHNnDe8WuZML0QGiCcgmumjtyp4c4mWaTLjhiirLyUg0mJbrqofEJgqRgViveIItc/JqQ7LC7JFWq3kawKVAuEsVCqrhvYvC9WTH6cUBHL0KqopJ6OPk3yiI5SKspuTJJg0BJBJUXs9IHGOSAQFDk9IWuQ9KPRhZiQwWAOqWgBeWLJ+MesEyMYCWLkdVPWNlTmoSPX9INTDSmc2wWRJSgKXMSCa3FIhmykoJZlj8QNIbSrgEDzDwzTkaFgOkEmrgC3g0b6q5MdN8FXmzJZDBJcj3iKTlyVfEnzAeL/IyiSihQAfAh/IBonlYaWDQK8A35Q1k8A4eWc3OWpu378IYSMoC7S0gjdo6Icvls5S21QDEUrLmPDpPt84XqWJwo51juzJKdQCX5NfwpCBWWkEghmvSO6YbBoJOtIG19x4mIcfk8o3QH8H94ay9mEsXc4qjLU8zDDC5OhQvXrHRFZJKFpY9IxGFQPuj0jTWZ6Co5f2bCmsrwNRDk5WmQkHQ7lqxZcPob+7Q/MOPKhifF4gaNKUDxUx9KP7mIcm2WopCjL8yQlFhq2YM35xZctnGYkKiuzZwlpKlFKUpBUokCgAck+QijYn+Lau97vDyx3dRrVdR2ITTSn3qLWiJpIuDbZ2TK8+kT+GRPlzSA5CFpJAs5Y0DmOVYztDMVmUxBkEJEyYynI4HUoTKhuIoAAfaK7IzCahKlyVGSWI+zZDb6XSASHFH6RX1ZpiJKysLfVVWoAhR5nneMcc0pHd1HQZPR1ppr8l//AI4ORg5SRq+PS1XYIDU3pFT7DYibgsSiYuWUUmJT3iSASru6Czmhp0MBdru0szFowxICDLCwnSTfgJL7Vr5wBksxeJmBM2eEhBCwZho4IADUpU25mNbR50cdQ0s7Di+3RIEqZLBSTx6CRqDHh5sSz8w43gTE9pErlpkFGorlKQlAJGlOpJ0VFgJb6iRTT1JqH86kKOrQWoCmyqAuHtc+kIl5mRiNYJ+AtWxUzewEVKSUdjLB0+vKos6B2X7RLw0hSJaUKlJKylS1Fx+JhpqHs7VeJMo7RqwsqbPAR9qUzlghSiDMKmZtIHhs4rFRyvGIRKCZrFFqGwPNjWt4fZnKlzZPdghBGkAlgGSDpBL/AA3AMc+ubt2e9PpOlxyUJY+e/P8AI9wf8ThNBQqSeJJ1FqNv9484JyPtFIwMuSkSlsgreZwvMSrUrQtgCQCoEUppEIez2XShh5ZIdQK9Wkg1J+Emu2n26QF2sU0tRYhIqP0idbrk6v07p4t6Y19zp0j+JOGmUCS/IEP6FjFQ7IYRGExsyfreWoL0EpYpK1OywFGgTuHd9o43NnzCaktyBFPeCJObz00E5Y6ajGis8ub6ftZ9WS82kKSSJqVHkkuT5XHpA+Km6U0NDty/bx8xjP8AEf4qvPSfnDXB9vsdLb7XWnkpLj508opIxko9n9zu+DxanIBrEeKzlT7cv2Y552W7YnFFaVICJgGrhJZQdiWNiCRvvD2bOJFxFaE9zFzrYbrxaVnjJuPDzG8T4nNgEEJNSB4DmLRWlTaXiBM9L8RP1geMSyB6s0uFGh9vSI5uYICWArv+fMRoZkhMskgqmGxKXA9aP+cIsTjgbJAO9foLQKNj1UOMPjOrfvyhoJ711D1/SKZJnl/+fq0NkYhDB39oHAFMpWS9uFagJ8sEbqRcf5d/KOl5NmfehK5S0qTYEFgOYNL8wY4DLlk2iydl8FOSrvQtctFyUkjU3MbiM9XktLwd5RNP/wBxIIFLg+h8o9AJcfCNuR9I5hMzbFKlLKZ8xJSXSxuOVmMJx20xqW+3URQjhT0NeH2ibSZR3OVNASzaWHxMP9vSPUYlI4ApOrYgitOW1OXKOJYftxiQgoK3Bd3SlV3e4cQLIzibq1JmLevwqrZm03sfKKVCakdw7hYIoCLuCI9nJmO7RxqVneI1P30zUHdwQahiCwIt4Q9ldvsQASdBc3YlqvTji9aI0SOg4iStYAIZt4BmYGYDZ4qMzt/PIA+zSdzpLm9WJYQdhu36yeKUhQYWJFdzvfl1illSJeJssUuSsfdPl+kbhCz90+kLcJ27T96QoPcpV1pcQyldtZK6qRNB3bSf/IQ/VQvSkKO2uHV/Z+J0gv3bU5EpB/0kxydXZgS0Ak/a0PQKuAT038Osdo7U9spKcFPVL1helkkpG5Au52eOLZVm2qZpWaqdvEbfTxjHJO3sbY40tx3l5CgR+JII9K/SFGY4caSKb+ohphHCi9wo+QVb5+0B5rNJUAOv1jCXNn0fw6aydPLHLimip4o8KP8AMf8AaD8o0y5RCjpd2al7j1tBWIwpJqdKUuVKIsCaU3Jag36MSNBmRQ6ZA7sbqutXVStvAMI6UfNyVhOKlT1F9KhT7zD5xth8nnqJUEghhXWg++qkKhjZj0mrf/qP5xOlRmFpii/IMH60ufeBu0ViTjNUWFGBCG1pV1cKIvtpH159IdS8TLU/2ILAXSlI8nZ9uZpFPlYRIs48FGGqcQQkJSqYwDca9bWokaRpDh45m0e/jw59lLf56nt/zYsU/OpiUFEt0AK+L7ICzaacJsGPTeFWZZkubKCVFJq5YnboARdt9oFmYhagylEgl/OMlyuF2vvBj3kadanh6WXz2+/9WLFyPD3/ACgOdKYj9/WGOYTghJLWoIFXLmqCSyOIOA+xs/KOo+ZBgPSGWHxB0lBAIbr4dPa9BWFqpiwSCiooWMTyMQu/dm1GPJi/kQDDTDccdlwZeMkmqQVhJ8FnSX9X8o7DO7PL3V7fkRHIpU8mYkmVMQQQS6bVFabdY71l+fYKa+jFSFeExD+hLwObjwS4KXJWD2fP4n/fWB15WxZ38Hi/LxOFDfbSnJYcQvyhfiZuHJP28qlTxpoPWKWR9yHBFNXl39J9BAkzK3294t03F4Vn7+U3/WPzgedj8Ij48RJFW/vE/nSG5C0lXTlJjb+xx+JXt+UMcX2nwKQD36S4sniI6HS7QGO12B/xV/8AxL/KJ1MvSii4PsxpZU5QIFk7DyMN3MwBEscPzhhJwi5pJW4SeQ/bQ3k4JMscN+bH6Rz6jp0iyZh0oQEJFWq/OKWnCJ40moBUGHjfdvGL5maQEupQA5n6UvFPwUtRKikOK8X6EN6tGOWRL2Ypm4JSb1Gx36OOb7xDoc/Ij6Q8mpB4FJNRdi+3I/t4USJZBKVM6Xcc+bHla+45xWOeoaaZPJnKG4UB+IeQYwfLxINSCDd3/Z94Wy0el7VI5hvAwTLQR6s+37bn0imUhpJAVukjxLfrE6MGD90eRA9v1EL28je5G3hyifCTlBTFtrkWpt+QhFDGTgGYh0lt3+jgQxk4Q/iJ83+o+UD4eWSH0mp5fWnhDGT8OoW6Vt0Ae8TZVFf7ekokISfvKc02QH87+0UTLpKlYmWEuSFpAHNjX1L+sXntgsTO4AL/ABGxFyE2IcQl7GS2xQmEJOgFQCiwJJA8bE0FaRcXsQ426RJ2mkaFAy1KCrkhwFEEsOS4rczGzQpncq2BO9G6R0DtRNSGHdmpUx6uKEbBt4qeOxStAToljXbTqBADsarIch6t1io8bi1zjtF0KcXPKgEioFrcSmAKzz5DoOphlkvZ0zCrvEqCUhwLalHmdhS1/rP2fyhcxaZoCRLQp3VY6enjvzhxnOdhA0Sy4Dh+Zo/uC/lA32RNd2EYPs9LlpIaXqJHGEuw/CHqTsT50tBoykOyUav6lGg6mjDnbY3iqd/PWxYtdgG3flWDcNnUxBdbs/3tujfSkKh6h3iMqQCCTI1NpIUSHFwzsAa8vSEuIygy3USUsl0gsrUzksoM9OQh/KkSprrUqgamphWvi7RLiMDLLiTM0qZ9CmILblO4pdnhUu5vj6jJD/RlVWUvT5e148QhwxJbofpaGuZykJkKUZSUzAQ+lz95CXHIEE0t6QldxQ9aRrBR7EdR1WfLFRyStfRfgFzbBkgMQQC4fdrg+vL0jZGdz5fDokMwpp5N1GwHpBXcFiCSQbPsRX3qPMQsQgLUrkP2wim9O5hjxyySUIq2zcZzOGrSiWNTuAlO/iH/AGOQiPL8UuWUju9TPdQra/pBGHmJSqqUFIIBSUjUBzBNT7+EP5CcO/8Ad+gbbUA+r8PuN7CPWPSj8JySWzR5LzxC0r77CgFadLBTJHxfhSCHeI/7Kwi2PdSUWY95PR/qUnS8GmThy3BR3FDdtQ+9y9CN7ifvJatJ1KBS7EKmBg2rZX4R7N1iZ5bK/Rcy8fd/gMVJmABpaKCjThagDOmA58tf/wCOD/8AtT+YgqXmQQNIVTqCWa9T4j16Mdjjkqo4BqPgo9mNOdPzekepIiXwfJFXX7iLEJWP/S+8sn5wIqdMH/plt0anpFixCGOx2qlQ+vT9vAE4HknzJHz/AHSHrZ576eAlmYmZ/gzYFM9f+FM/7TDxRNSK+CgW8mgck/1eZA9nh6hehE6UuaBQEepb0hNmuad3T7xsAD87QrxudrUSEnTfYH1L/KApGGuRxHdiebmw9q7xzyyVwU8nZE2InKmEKWmlKc9ujj16Rr/MmjIZnsr0NAD6hvaNqqLXqXsGu7PQ+DHaPF4YAOQRZnD+BDpp6bmMG7dshWRHEAuFqSkM4VqUSPBRr1oGpCmYgFWqjq3DMr8JFanwd2hzOSopWUhVbpUXrahBbezflAcnLFudRYczQbmgI+nW8bYubRats1mYamos4vXSxY1BsPKJSjchnD0en9Pw9RSpLFoml4SXpKRcXBGmpq+q/KnWIu7ASGDEUIdIBtWtHHI0t0jc0CJOHf7rMaXqNjsR1FfNokOHKQpQqwKqgMlgSHoxFP1j0V4XCSg6hwh3bdjyPKMxuFVNlrRpAWtOhJYh1qNBfc/OtoQyCUmdMCJklYl60hSh3bgEgGnEKB2cXd42y7+cUlxOSHcMJQNncnjBHmIky6cJcsJctpA0EnUEhLHUkh0mmwZ36mBcmxumWgrmEVWsgJINVqN6nqwApvzBG0yVMK2mrC1JUACAzAmUQGc1rzjOyOH0zV8L8FiAXZST5c3qaWMG5SjXPnkOftAQSGcd2hqGt0tDbAYAysQ6aNqr0/4ib3opWvcuUJe1E0KUJepCHJIUoLq5IqpCFbOXtWKznso98lKClQ0jTpNC/ClI587fe6RZcadS3UaJDIfbXV3DOKg+R5QpxODebwzUBfCUILuyKJZN1DgewtGqdGTVm06WvC4NMtagJiiQAKlKXc13Dg26QpwqdKdZHEQ6XslI++R40A3PgXbZ9xzwk1AASQLGjnxesD/y+kpK1MFcdeSSyB6h28YEISzJ01auEqvcn6Cg2sOUMpc2gTNmpmAfeqVIbkw4xzSTtRixh3lGUCaVd4WQmsw8/wCl+X0aLrl+FwbmUZSSwDkcjY1pFqJDkzn+AmaFlKiGU1qjnQ8illA7gvFjkdn5M0BYKgSWdSg77Ac/KPO1vZsYdSSl9H3Wqd1AdQOIeBA2jMrlzJkoCSpIU1X+h2Pi4ERJNFwdi3MMN3E1PfjUkjSmYQTemlY+9fk/jCDtXgEiYgSwEApcgWpv4uFekWnF4uYBongFQssjfbVs3UAbdTAOd4AzELmrBRNloLpSXBZ2D0bc+BgNsWnV7+CoycGqrTFgDkfD6wdJkJSmhsxJJq55+jeULsPiQQOJvPw2h5mIOkpZNVhiABS2235xnNvhn0HRY8O88UVdMDxZGlIADp1Elql618IIROLv/UPZEeTJQbd+ob15xvKlX9f9MTqOzFh08ef5f5CJeJZvL/YRG8ue37/9sj6xqJNf3+GN+6v+/uxLkeisPJIue782V/sR9REk2cXLfiP+8fnEBl++r/aD9IJTJc+f/mmBMzyRTk0uxZsbhakadmdn2azW9aQsmFgeBQD3KHu1ncig5Dr0YysW8olaVBSFaFBNS73Tq6NV6AcxUY4cO6ZmkqIIBSkeNmJJ6xdUfDsTzUB9wXsKivhTr0iESx4eJb2ILQ6xEoqc8Jb4XG3UkEna/IQvnS5z8KUEbHUkP5RRIlUlCbFX+YMT5bwTKmHhIcHcl25v8NLbkQQiQ6apYc3PpQV3Nf1giVppRzeoIBG0cuqzkiqJcNhjTiKaBwaAv+E7nfe0eiWh37x1PtcD2O7ecaSJKQeEJFK8I6uT4NyfpDCQHLglVbkbF+l/D0iOTVbgM8EgkPq6tS4cFOqvXoPCAlSSqil1BcbkNQGpoas9IeqkBrCxbh9wR4fo5hYp1FILt+EBRcgkAku9gKUbntFY3UtxJe7ciwZZ9ISksKvU3BLh3r136xuiUrWWID0Du5ILs3JlE0exsHeRUoyk6jUliCEqoS5apZ9iX3JfeIloM11Jc1DpUErZtwSaHxexpQx1m5JiVaOPWGAcktwmvXnWvPYxr3iWSoFjQgMxpXUQo8JDE0chzEwwgBqFvxErUQCLcJCWBoWBb0jMPJSkkkBNNSdbskku51JFaE336VAPJJYA6TY0UwJb7xdfiH67PBE2aZiyqg4UJ1JdlFPC5Cd6DYD3gCZhFTioatQCrMwFCQksx0izEE0IcVgrD4fS/do0gJZmAAb4qvqJJFyQA28KwocZRLGpJ1MQU8JFxxuoVaiiH56jDzPShEskA6tLbeA9t+kVWVL4/shpSCCFbqUKOR+EFSk7bt0zNswmlBKNKlAcKXLKNAQxAFn9IVWG6KrnvaOaFqlS1pWiySUAkt1Z+jEwrybM1qxaZszSohJSoBhwkFLBzfityBhPi5h1K1BQVfSaMfyhr2TnGTOTNUngSXLBzUFiz1YsWL26CN62Mb3LKEasavVZK1MB/wBJanpEmOk6lSiLAISf+5i3nWNZhAxQV+LSqtjqAb5g+UWHM8AO6lqSPxJPiDqB80qHpCXIPgTYaYpMoJtqWSq+wRpt4vWBTj1Jmo7skFZCfxFrnoTT0fxhiUBS1JJKAohaFciRbwY6fFJ8YgTkazMTMnlkAEaE0CaAFzqJWTEuD9Sz0o9ZhXQegl7r3+/P8F27STwvBS1G4KQ/R9PyLRWMqnd2hCkgMQ6qPYsxAtaJ8dmqZiO6B4XDeILj2SfSB8lkpLMpyp6MaOdmdx+/C8jtnmQVB2OxMrFpUE3HxaXBDbsQ/nXfk0J82wcz+TKQrvFqodAfgD05lk0/zdINz3LO6V30vSFBn0mhG5YUZgf0IiDLymUkzdXDcVJYqNaA0I5f1cojsapqznUvLHV0EWTK8oCZYUXc1FaMKW9f2ILw3Z2WpKhLnLJqBqDB+dGFOWryiuYbtFPR9k8s6eEOm2mg5P5wpapLY7+jz4MGTVkQ7xeFTLBLtzcNU+ZBiJONkgllc/8AaAPcQrx4mzZYmaioh3BanNgP36QqkyZixw3e2/6xKx3yztyfGYqXsht8/wCi3/2hK/G9PfSA3rGHMZX4ufyAeKrKwcw3UALUuYLOWK3cP123V5Xg9FLuX/kWXtFFgTmsvruBTnp/X1gvAZiJimQhSi7mlhqck8haKYqSSaOxNBW0OsL3shSZqEhQSoEpIIHkxZtt7w/SRzS+N5GtOlfv+S+5NmK5qVkgGalQC0hgHDArd2YhjvVKruBEq5qTUmWSQQpXCa1BDgBh1LfnDlsyWAueineaClyAVp0uwLhi5UCD+ExPi5itJSFEuARqCCzs6UkaeIF7l6vW0KXJ5keAPGYGURpmIATehKQehKi4A6nziBWGlJomYEgMyQuWwHnX1jaZg0TClSQtKgNJLMVpDu5bpR7RscOs1AB2cqD0pXrCGJpaeF1Ap+Zrc8XLf9IPwclOoDdruSDvwu1+ti0b/ZqJVoYsOJSgKsA4JNiKVra1I2mSqfEkPcOGNiwL7FxyMcjObTRuvCMwTX+moYMwLtYs/wC6wzJANXUK3NWJ5agH/X0JkFY3BQkhuFgC1gsFlWo3SCELSpSiSQKFwSA42rQ8iznyLQ6orShcpSwKBRu9CebH1re8aHETAQnUUndIAdYtetNrfnBeYsEHQkqUNiwO9HLj9+ULJeJZKlGUygoNpFOiSTwqUR50MVijchRj7uTfDSuIDSWBLlRNy1moLfnBsxRAI4whVBQEMXqGSApqMbN4wPMQXOpZLsQH2cEKTuq5LgBqBxeJEaFuO8RycWIooEEp0kEFmcsS21ek2NU4eYOIkkBJCU8FQ4qlx9Rt4xFoDmYkrRVyFanDUYj7rFQ3PPwaLAQgkTHUa6tNSSBQOoIJ6EncQD/acxau7Wgtr0hSfhWki7XDU9usAz3K8WhSzxKdgSSAwUUvpIJZ9N2PnBJlgktR92oR5hmr1vCzDqZWlCjpBILqHUj+oku9W3LQz7ozHIBLULgOCGcPV26eEJjTMCkgFKlUd9Wz7MkOVkUqWAYMLwNjsOSDpDEBgEhBKR+JZsl257GCUrKuHjPMOA3QvUM926eOglJGkuADYKNKO51UFh5wrHQFKwkuYlpiUulnqXJ2IUOp6i0SJyeURpQsKNWVpdruCtLAbB/EVjachWkqLEg07sjhfyq5N7Vj2RNUU1MxSi24D1TwqDsKPyqDSHZNAue4UJKCj4JelBFXYBg6jc0Pn4RaMpmpmYdQI4mTqa7htMxjsx0noU8jFaVMQe+KiwOjdZd70NAz+ABrzgrLJqpMxKdTH7qqtf4SdwzeD+ukWZSQVjsvIJlrDM7dC/PYbg2qdjCedlsx9JmJY21OKfKLtIzBJAC5OoMG0sR5MxT4UHSFeYYp/gQJKHu7q8g5r16xeryRp8FbXgxLCk/GahRAutQZhvwpJtuo8oYYLBlKXSouEjSxdiHvz8PGNWALpokUSCa9VHqb/swRKzVMjUgsoqACDseYJuCxJeIZaQu/tGYozELAK6lnZKvCm7N5vtEmNKEyApadKApIlpp8bgsmrK3cvWsQgJVPC0rA0MVAhyUqqAz0NCPEEDaI83xCu8ShLEpI4TUBVyTYBjcAu4sYb4oF5FBzKUiYSXlrJBLPUmhOrVxBtvC1Yr+ayEBeqWt7mm1aObW/dYss/Ay5kxerU9OBqPuK2L7ih5sYWTMpIQhUoMpXDoUlgoOSFAkkF6NV4I0ErNsmxBDEM6gCUE0UOb86Q+RgJBOtJ7ld60r0I+cVMYGfLJSoHgZQFavQKAHQ38ILwudzUUWbFuJJvuH/AHcc4HG+BKVclqXN0g6sQk1qxcmlbByTCXHLGlqpli6l/Ettug6RoM3WaFCUqP8AT8j6W5x5hJffLSFqqatQjSWFQOTwKA3Mjy3BaypVWIoBdI2PqBTrDTKMUVy5uHWCFAah5liobj4g8QYPGd1jUy0Ch4T0Id3FXBDg+D83d5ZlJRMVPUCCoaWWlaQASkkO1S4arV5w5OgirHGW4VWHlCW44EBlGr7kaQkqAcs45xpPxmkpGoEFRBcgUrzTWoNXAL0iHGYtykJ0jQXSp9Qs5fiSRSlCLuzXyfNChwjieoQq4p8JISwbnSsYmxKubxlhdlFTKfTydn2ANvKNZkpJLs/UKLfX5wkxmbJHCUTXBZ9IIFSxLso1VcDzjEzT/irV1CUH3UknpUxRJ53iSeFLEkHcA+CQWFy7ROmWNQCpZ6gkvSgLAkD/AIjJ6iSosyjcq2uKlQDfraPEYvhfUVAEAgitSNnYP1t5iOLezl+QwXOQpwAWFOE8rpoCAPyjzC4uVNJQGYV50NWqKesQYdCQAUuNTAqIN2qGajFJuVbQRhEBJKlPqAIBCVPcVJ1MbXrtzikvJorfIDicPpDAJTUHQS1nYg6aDi/ZiGWgrUFuyj8LtwOzV+NTkAOrpYAQctQeiKH4jpCSE7kgkEgeIpvAOOKUBJmJJUSDpYlwxIdO5qzWv4xtjLikj0rJ1kzXSGJKGYEfEpZCg6gaVrs1yJZSdBBpQ8KiFKLG4CySA9XZz0rA0zM0hQCgpbDUgAMK0I0iiavzJG5rBkkqAClVWOIpe3w1Kna3Kjp2jVlgsmSkzWXM1H4gVLUlI9uNQN3Y/WXA6FapRQkBJYKCiy/xK4SKPQhiKBnZgfOXKmJCaHz5UcG6ns28YuZLlkANVwCpQBYFjcVD1p0sIQAs9HdO/wBqkAKKAokhNPhQpZAO2wLK2gmTiSoFQZQBA2CmNhpSkMagW5VjzETFaWT3alKJ+IhlAM7uORA5+NoHxiUIQGCNZYq4ywIegYAFIc+u0AxjjpNNbFSa/EtTAWq9NucCiWrVupVKSypIS1OJVAR0DRpgczSGTZNGZdHYbpZw5Nxt1ifEKKW4JhQWJSCAD1dDe43tEjC8MUzGcrdI2UkHcfEQCd7KrWNVS1tpOmXLAPCBp1Wua+tfGBJmKBGrUlnZKUF2NGdWxoLQJhM1XqUJ6QUksCkEqZqEm9WN718YKHZtRQWASpixJBBJNgzjckum/TbRMgoQjhCtI3qSaANUMAyg77G7QVNwSgjWheoEuFMaAF/uv0+8LNSF+KmFYBURbTRwH2HMi1K+cUmQ0bJxi010rAH4XLip3rblEv8ANoKjUlRPC5Yg7BucCT0JIBCiouXAPNiA4c+TUaJMJLQlJBLkeYG7avEuC4uaOIrUToQXjMdLkKSqYGqkmvMfEKvR3PnCvtDiEz5iRLIGt1AE0ASRV9gQXHieUeYnKUYqYVzZhWkDh06QEuXqQpyKlqG7823PZkpmAAlUmwVqtwg1Z3FbsYE0DTBc1zxMkp0tr0gFTuRdykHmS78gIHlAKDpHGshSlF+EMSTpJt82qTDXEYISCkrNFsEkaSCon4eJIYh7XIg2fl6JtRMmUdwjT0uNPLwh2gpiaRjVpXpAC1AUejtRwKgM1toOwypU1OkJUmti+kgBJ4XLA1a/LnTydl5SpQKQkKA4wUh7gPVzRyf+YiGGVKCe7L1Y1FCdiCaGn+ne8LYNw6dgUzCkApUkgkpJOpnbUDRR4hZzeB0ZQO8VKKSHB0Fn2PxKJBBGq3WnKMwyjLVqq1mZja4ahOoeb2L1cLzEDTq1KLgXqmqRVqC6fFxStUMW4HL0oQsH7qXYgCv3mFGY7gAhj0iHJ5CCyymWtQdKiQEmrAHUmr7+RakWLDLlzDrSlK1V1aiEqBFG6Jq9z4GFE9aJhJCZmHWihSQdBD0BSxcEkC4f0EG49gXBZdKlrKkGS9eMk6ub8QIux2vBv84gLSFrIUbgFKg/kCw8628ZlyyuWAwCj8TgaQwYuAxDlt3qYSpSFpMvSsrSouE3ABOxFU7OkvasK/I6rgsU6a5HdnYlyb7OxoavYhm8YCxWXyz9ooTAoDiKFIdQvVIHPkSYW4bNXmd2sGWQwUAzEOwcEtsKjmXdjDYYtOlQBQlTfeokkUJTujytSsLgrkCSdRGlIUPiDhIUSduGrXex6xK5VXRLr/7un2ApE2X4QzJYKTLM67K0lz/TSta0MJcZLnBagZRDE2Dj/YYORcBmXKPeJD0dPyP5QxR/elOz22228z6x7GRyx4OPGarSAsgCmtm6cYaGsofZv/WR6At6P7x5GRMeDSHBX8QnjmHcAMeVzGZqkCQlQHFqJfeqVE16mPIyOqBcO4nyZZ7lBcuSknqSUuTzfeD8wljvbCzW2rSMjI1fJS4NswlgJUWDgoYtZ1pB9qRMiQkS5bJTxFANBUFnB5xkZE9h9xd2eWVz1BZKw4oqo+B7GHWDSCKgWA8imo82jIyHISA8AomfoJJR3YOk2ouWBS1lEeZiaadKyE0HIU3R+Z9Y8jIRSAcTMJmpck/aJFTsSkEeBG0TZqGNKOly255x5GQCfcKyaeoFLKV/doNzyrB+Yj7LVuQSTu+q7848jIT5K7CjLVl5BcuoqCjuQxoTuKw4y9IJmEiqZY0nlwi3KPIyBhE0nCqf+j/xP5D0EOsvlguSATwVIrUAmvjWMjIljFON/vFJ2a21Q5p4xJjZSdMksHVocte1+cZGQxdhdhFcD78RfeiqV6PDTDCiz4/J/nHkZDBCxVZSVmq+Pi3ozVvSAsYdMqaRQuA4pTQst6gHxAjIyKJYRh1lpRcuZ6Uvux70EPyZIp0HKJO0lMShqOmaktunSk6fByadYyMhx5FLgZ5jwyeHh4l2pZJa3gPSIsyTqWSqpZVTXnGRkSUIygKA1AHgN6/eXA+SrKVpCSUhWlwKPVN2vHsZAuGD5Q51krSCSQbg73vztAJxSw7LV/3GMjIks//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4" name="Picture 8" descr="http://www.frontporchrepublic.com/wp-content/uploads/2009/03/tracto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0657" y="4950691"/>
            <a:ext cx="1943100" cy="12228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rivercitycdc.org/images/entrepreneu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846" y="4749575"/>
            <a:ext cx="1447800" cy="171304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thomasnet.com/journals/career/wp-content/uploads/sites/5/2013/05/Business-Field.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264891"/>
            <a:ext cx="2062557" cy="13716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057400" y="183157"/>
            <a:ext cx="4648200" cy="523220"/>
          </a:xfrm>
          <a:prstGeom prst="rect">
            <a:avLst/>
          </a:prstGeom>
          <a:noFill/>
        </p:spPr>
        <p:txBody>
          <a:bodyPr wrap="square" rtlCol="0">
            <a:spAutoFit/>
          </a:bodyPr>
          <a:lstStyle/>
          <a:p>
            <a:r>
              <a:rPr lang="en-US" sz="2800" b="1" dirty="0" smtClean="0">
                <a:solidFill>
                  <a:srgbClr val="FF0000"/>
                </a:solidFill>
              </a:rPr>
              <a:t>Class Set – Do Not Write On</a:t>
            </a:r>
            <a:endParaRPr lang="en-US" sz="2800" b="1" dirty="0">
              <a:solidFill>
                <a:srgbClr val="FF0000"/>
              </a:solidFill>
            </a:endParaRPr>
          </a:p>
        </p:txBody>
      </p:sp>
    </p:spTree>
    <p:extLst>
      <p:ext uri="{BB962C8B-B14F-4D97-AF65-F5344CB8AC3E}">
        <p14:creationId xmlns:p14="http://schemas.microsoft.com/office/powerpoint/2010/main" val="2096726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#5 - European Laborers </a:t>
            </a:r>
            <a:endParaRPr lang="en-US" dirty="0"/>
          </a:p>
        </p:txBody>
      </p:sp>
      <p:sp>
        <p:nvSpPr>
          <p:cNvPr id="4" name="Content Placeholder 3"/>
          <p:cNvSpPr>
            <a:spLocks noGrp="1"/>
          </p:cNvSpPr>
          <p:nvPr>
            <p:ph sz="half" idx="2"/>
          </p:nvPr>
        </p:nvSpPr>
        <p:spPr>
          <a:xfrm>
            <a:off x="457200" y="5133976"/>
            <a:ext cx="8153400" cy="1571624"/>
          </a:xfrm>
        </p:spPr>
        <p:txBody>
          <a:bodyPr>
            <a:normAutofit fontScale="85000" lnSpcReduction="20000"/>
          </a:bodyPr>
          <a:lstStyle/>
          <a:p>
            <a:r>
              <a:rPr lang="en-US" dirty="0" smtClean="0"/>
              <a:t>People are predicting that Europe may not have enough workers in the future. This map shows people </a:t>
            </a:r>
            <a:r>
              <a:rPr lang="en-US" dirty="0" smtClean="0">
                <a:solidFill>
                  <a:srgbClr val="FF0000"/>
                </a:solidFill>
              </a:rPr>
              <a:t>MIGRATING</a:t>
            </a:r>
            <a:r>
              <a:rPr lang="en-US" dirty="0" smtClean="0"/>
              <a:t> from Africa to Europe.</a:t>
            </a:r>
          </a:p>
          <a:p>
            <a:pPr lvl="1"/>
            <a:r>
              <a:rPr lang="en-US" sz="2400" dirty="0" smtClean="0"/>
              <a:t>Why might this map offer a solution to that problem?</a:t>
            </a:r>
          </a:p>
          <a:p>
            <a:pPr lvl="1"/>
            <a:r>
              <a:rPr lang="en-US" sz="2400" dirty="0" smtClean="0"/>
              <a:t>Why do you think people are currently moving from Africa to Europe?  Give more than one reason and explain.</a:t>
            </a:r>
            <a:endParaRPr lang="en-US" sz="2400" dirty="0"/>
          </a:p>
        </p:txBody>
      </p:sp>
      <p:pic>
        <p:nvPicPr>
          <p:cNvPr id="1026" name="Picture 2" descr="http://theconservativetreehouse.files.wordpress.com/2012/10/modern-middle-east-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6743700" cy="36099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0" y="183157"/>
            <a:ext cx="4876800" cy="523220"/>
          </a:xfrm>
          <a:prstGeom prst="rect">
            <a:avLst/>
          </a:prstGeom>
          <a:noFill/>
        </p:spPr>
        <p:txBody>
          <a:bodyPr wrap="square" rtlCol="0">
            <a:spAutoFit/>
          </a:bodyPr>
          <a:lstStyle/>
          <a:p>
            <a:r>
              <a:rPr lang="en-US" sz="2800" b="1" dirty="0" smtClean="0">
                <a:solidFill>
                  <a:srgbClr val="FF0000"/>
                </a:solidFill>
              </a:rPr>
              <a:t>Class Set – Do Not Write On</a:t>
            </a:r>
            <a:endParaRPr lang="en-US" sz="2800" b="1" dirty="0">
              <a:solidFill>
                <a:srgbClr val="FF0000"/>
              </a:solidFill>
            </a:endParaRPr>
          </a:p>
        </p:txBody>
      </p:sp>
    </p:spTree>
    <p:extLst>
      <p:ext uri="{BB962C8B-B14F-4D97-AF65-F5344CB8AC3E}">
        <p14:creationId xmlns:p14="http://schemas.microsoft.com/office/powerpoint/2010/main" val="3670179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638799" cy="1554162"/>
          </a:xfrm>
        </p:spPr>
        <p:txBody>
          <a:bodyPr>
            <a:normAutofit fontScale="90000"/>
          </a:bodyPr>
          <a:lstStyle/>
          <a:p>
            <a:r>
              <a:rPr lang="en-US" b="1" dirty="0" smtClean="0"/>
              <a:t>Station #6 - Cooperation Vs. Conflict</a:t>
            </a:r>
            <a:endParaRPr lang="en-US" b="1" dirty="0"/>
          </a:p>
        </p:txBody>
      </p:sp>
      <p:sp>
        <p:nvSpPr>
          <p:cNvPr id="3" name="Text Placeholder 2"/>
          <p:cNvSpPr>
            <a:spLocks noGrp="1"/>
          </p:cNvSpPr>
          <p:nvPr>
            <p:ph type="body" idx="1"/>
          </p:nvPr>
        </p:nvSpPr>
        <p:spPr/>
        <p:txBody>
          <a:bodyPr/>
          <a:lstStyle/>
          <a:p>
            <a:r>
              <a:rPr lang="en-US" dirty="0" smtClean="0"/>
              <a:t>Cooperation - Examples</a:t>
            </a:r>
            <a:endParaRPr lang="en-US" dirty="0"/>
          </a:p>
        </p:txBody>
      </p:sp>
      <p:sp>
        <p:nvSpPr>
          <p:cNvPr id="4" name="Content Placeholder 3"/>
          <p:cNvSpPr>
            <a:spLocks noGrp="1"/>
          </p:cNvSpPr>
          <p:nvPr>
            <p:ph sz="half" idx="2"/>
          </p:nvPr>
        </p:nvSpPr>
        <p:spPr>
          <a:xfrm>
            <a:off x="457200" y="2174875"/>
            <a:ext cx="4191000" cy="2625725"/>
          </a:xfrm>
        </p:spPr>
        <p:txBody>
          <a:bodyPr/>
          <a:lstStyle/>
          <a:p>
            <a:r>
              <a:rPr lang="en-US" dirty="0" smtClean="0"/>
              <a:t>Treaty of Versailles</a:t>
            </a:r>
          </a:p>
          <a:p>
            <a:r>
              <a:rPr lang="en-US" dirty="0" smtClean="0"/>
              <a:t>Berlin Wall coming down that separated East (Communistic) and West (Democratic) Germany</a:t>
            </a:r>
          </a:p>
          <a:p>
            <a:r>
              <a:rPr lang="en-US" dirty="0" smtClean="0"/>
              <a:t>European Union</a:t>
            </a:r>
            <a:endParaRPr lang="en-US" dirty="0"/>
          </a:p>
        </p:txBody>
      </p:sp>
      <p:sp>
        <p:nvSpPr>
          <p:cNvPr id="5" name="Text Placeholder 4"/>
          <p:cNvSpPr>
            <a:spLocks noGrp="1"/>
          </p:cNvSpPr>
          <p:nvPr>
            <p:ph type="body" sz="quarter" idx="3"/>
          </p:nvPr>
        </p:nvSpPr>
        <p:spPr>
          <a:xfrm>
            <a:off x="4645025" y="1535113"/>
            <a:ext cx="2746375" cy="639762"/>
          </a:xfrm>
        </p:spPr>
        <p:txBody>
          <a:bodyPr/>
          <a:lstStyle/>
          <a:p>
            <a:r>
              <a:rPr lang="en-US" dirty="0" smtClean="0"/>
              <a:t>Conflict - Examples</a:t>
            </a:r>
            <a:endParaRPr lang="en-US" dirty="0"/>
          </a:p>
        </p:txBody>
      </p:sp>
      <p:sp>
        <p:nvSpPr>
          <p:cNvPr id="6" name="Content Placeholder 5"/>
          <p:cNvSpPr>
            <a:spLocks noGrp="1"/>
          </p:cNvSpPr>
          <p:nvPr>
            <p:ph sz="quarter" idx="4"/>
          </p:nvPr>
        </p:nvSpPr>
        <p:spPr>
          <a:xfrm>
            <a:off x="4800600" y="2174875"/>
            <a:ext cx="3886200" cy="1635125"/>
          </a:xfrm>
        </p:spPr>
        <p:txBody>
          <a:bodyPr/>
          <a:lstStyle/>
          <a:p>
            <a:r>
              <a:rPr lang="en-US" dirty="0" smtClean="0"/>
              <a:t>WWI</a:t>
            </a:r>
          </a:p>
          <a:p>
            <a:r>
              <a:rPr lang="en-US" dirty="0" smtClean="0"/>
              <a:t>WWII</a:t>
            </a:r>
          </a:p>
          <a:p>
            <a:r>
              <a:rPr lang="en-US" dirty="0" smtClean="0"/>
              <a:t>Cold War</a:t>
            </a:r>
            <a:endParaRPr lang="en-US" dirty="0"/>
          </a:p>
        </p:txBody>
      </p:sp>
      <p:pic>
        <p:nvPicPr>
          <p:cNvPr id="2050" name="Picture 2" descr="http://www.defense.gov/DODCMSShare/NewsStoryPhoto/2009-11/hrs_DF-ST-91-0138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57200"/>
            <a:ext cx="1600201" cy="10675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historynerd.files.wordpress.com/2009/11/iraq-war-soldier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67823"/>
            <a:ext cx="1304925" cy="1626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90800" y="136990"/>
            <a:ext cx="4495800" cy="461665"/>
          </a:xfrm>
          <a:prstGeom prst="rect">
            <a:avLst/>
          </a:prstGeom>
          <a:noFill/>
        </p:spPr>
        <p:txBody>
          <a:bodyPr wrap="square" rtlCol="0">
            <a:spAutoFit/>
          </a:bodyPr>
          <a:lstStyle/>
          <a:p>
            <a:r>
              <a:rPr lang="en-US" sz="2400" b="1" dirty="0" smtClean="0">
                <a:solidFill>
                  <a:srgbClr val="FF0000"/>
                </a:solidFill>
              </a:rPr>
              <a:t>Class Set – Do Not Write On</a:t>
            </a:r>
            <a:endParaRPr lang="en-US" sz="2400" b="1" dirty="0">
              <a:solidFill>
                <a:srgbClr val="FF0000"/>
              </a:solidFill>
            </a:endParaRPr>
          </a:p>
        </p:txBody>
      </p:sp>
      <p:sp>
        <p:nvSpPr>
          <p:cNvPr id="9" name="TextBox 8"/>
          <p:cNvSpPr txBox="1"/>
          <p:nvPr/>
        </p:nvSpPr>
        <p:spPr>
          <a:xfrm>
            <a:off x="533400" y="4953000"/>
            <a:ext cx="8382000" cy="156966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Discuss the efforts of the European Union that we discussed previously.</a:t>
            </a:r>
          </a:p>
          <a:p>
            <a:pPr marL="285750" indent="-285750">
              <a:buFont typeface="Wingdings" panose="05000000000000000000" pitchFamily="2" charset="2"/>
              <a:buChar char="Ø"/>
            </a:pPr>
            <a:r>
              <a:rPr lang="en-US" sz="2400" dirty="0" smtClean="0"/>
              <a:t>What are some of their goals…economic and non-economic?</a:t>
            </a:r>
          </a:p>
          <a:p>
            <a:pPr marL="285750" indent="-285750">
              <a:buFont typeface="Wingdings" panose="05000000000000000000" pitchFamily="2" charset="2"/>
              <a:buChar char="Ø"/>
            </a:pPr>
            <a:r>
              <a:rPr lang="en-US" sz="2400" dirty="0" smtClean="0"/>
              <a:t>Why have so many countries wanted to join them?</a:t>
            </a:r>
          </a:p>
        </p:txBody>
      </p:sp>
    </p:spTree>
    <p:extLst>
      <p:ext uri="{BB962C8B-B14F-4D97-AF65-F5344CB8AC3E}">
        <p14:creationId xmlns:p14="http://schemas.microsoft.com/office/powerpoint/2010/main" val="2114273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European Union?</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2725" y="2058194"/>
            <a:ext cx="3638550" cy="3609975"/>
          </a:xfrm>
        </p:spPr>
      </p:pic>
    </p:spTree>
    <p:extLst>
      <p:ext uri="{BB962C8B-B14F-4D97-AF65-F5344CB8AC3E}">
        <p14:creationId xmlns:p14="http://schemas.microsoft.com/office/powerpoint/2010/main" val="1715755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European Union?</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It is the protection of workers in Europe.</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39031" y="2812256"/>
            <a:ext cx="2676525" cy="2676525"/>
          </a:xfrm>
        </p:spPr>
      </p:pic>
      <p:sp>
        <p:nvSpPr>
          <p:cNvPr id="5" name="Text Placeholder 4"/>
          <p:cNvSpPr>
            <a:spLocks noGrp="1"/>
          </p:cNvSpPr>
          <p:nvPr>
            <p:ph type="body" sz="quarter" idx="3"/>
          </p:nvPr>
        </p:nvSpPr>
        <p:spPr/>
        <p:txBody>
          <a:bodyPr>
            <a:normAutofit fontScale="92500" lnSpcReduction="20000"/>
          </a:bodyPr>
          <a:lstStyle/>
          <a:p>
            <a:r>
              <a:rPr lang="en-US" dirty="0" smtClean="0"/>
              <a:t>It is the group of countries that work together to make it better.</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2590800"/>
            <a:ext cx="3141662" cy="3132634"/>
          </a:xfrm>
        </p:spPr>
      </p:pic>
    </p:spTree>
    <p:extLst>
      <p:ext uri="{BB962C8B-B14F-4D97-AF65-F5344CB8AC3E}">
        <p14:creationId xmlns:p14="http://schemas.microsoft.com/office/powerpoint/2010/main" val="3377425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3810000" cy="1162050"/>
          </a:xfrm>
        </p:spPr>
        <p:txBody>
          <a:bodyPr>
            <a:normAutofit/>
          </a:bodyPr>
          <a:lstStyle/>
          <a:p>
            <a:r>
              <a:rPr lang="en-US" b="1" dirty="0"/>
              <a:t>Station #1 - European Union – Transportation Corridor</a:t>
            </a:r>
            <a:endParaRPr lang="en-US" dirty="0"/>
          </a:p>
        </p:txBody>
      </p:sp>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8812" y="1504156"/>
            <a:ext cx="3324225" cy="3390900"/>
          </a:xfrm>
        </p:spPr>
      </p:pic>
      <p:sp>
        <p:nvSpPr>
          <p:cNvPr id="13" name="Text Placeholder 12"/>
          <p:cNvSpPr>
            <a:spLocks noGrp="1"/>
          </p:cNvSpPr>
          <p:nvPr>
            <p:ph type="body" sz="half" idx="2"/>
          </p:nvPr>
        </p:nvSpPr>
        <p:spPr>
          <a:xfrm>
            <a:off x="457200" y="1435100"/>
            <a:ext cx="3429000" cy="4691063"/>
          </a:xfrm>
        </p:spPr>
        <p:txBody>
          <a:bodyPr>
            <a:normAutofit/>
          </a:bodyPr>
          <a:lstStyle/>
          <a:p>
            <a:endParaRPr lang="en-US" sz="2800" dirty="0" smtClean="0"/>
          </a:p>
          <a:p>
            <a:r>
              <a:rPr lang="en-US" sz="2800" dirty="0" smtClean="0"/>
              <a:t>While you are watching the video, think about what makes this possible to travel through out Europe without stopping or paying extra taxes, and who does this benefit? </a:t>
            </a:r>
            <a:endParaRPr lang="en-US" sz="2800" dirty="0"/>
          </a:p>
        </p:txBody>
      </p:sp>
    </p:spTree>
    <p:extLst>
      <p:ext uri="{BB962C8B-B14F-4D97-AF65-F5344CB8AC3E}">
        <p14:creationId xmlns:p14="http://schemas.microsoft.com/office/powerpoint/2010/main" val="3665418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1116</Words>
  <Application>Microsoft Office PowerPoint</Application>
  <PresentationFormat>On-screen Show (4:3)</PresentationFormat>
  <Paragraphs>78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Station #1 - European Union – Transportation Corridor</vt:lpstr>
      <vt:lpstr>Station #2 - Natural Resources</vt:lpstr>
      <vt:lpstr>Station #3 - Standard of Living in Europe</vt:lpstr>
      <vt:lpstr>Station #4 -Entrepreneur/Capital in Europe</vt:lpstr>
      <vt:lpstr>Station #5 - European Laborers </vt:lpstr>
      <vt:lpstr>Station #6 - Cooperation Vs. Conflict</vt:lpstr>
      <vt:lpstr>What is the European Union?</vt:lpstr>
      <vt:lpstr>What is the European Union?</vt:lpstr>
      <vt:lpstr>Station #1 - European Union – Transportation Corridor</vt:lpstr>
      <vt:lpstr>Station #1 - European Union – Transportation Corridor</vt:lpstr>
      <vt:lpstr>Station #2 - Natural Resources</vt:lpstr>
      <vt:lpstr>Station #2 - Natural Resources</vt:lpstr>
      <vt:lpstr>Station #3 - Standard of Living in Europe</vt:lpstr>
      <vt:lpstr>Station #3 - Standard of Living in Europe</vt:lpstr>
      <vt:lpstr>Station #4 -Entrepreneur/Capital in Europe</vt:lpstr>
      <vt:lpstr>Station #4 -Entrepreneur/Capital in Europe</vt:lpstr>
      <vt:lpstr>Station #5 - European Laborers </vt:lpstr>
      <vt:lpstr>Station #5 - European Laborers </vt:lpstr>
      <vt:lpstr>Station #6 - Cooperation Vs. Conflict</vt:lpstr>
      <vt:lpstr>Station #6 - Cooperation Vs. Conflict</vt:lpstr>
    </vt:vector>
  </TitlesOfParts>
  <Company>Hays CISD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Union – Transportation Corridor</dc:title>
  <dc:creator>Jason Younts</dc:creator>
  <cp:lastModifiedBy>Jason Younts</cp:lastModifiedBy>
  <cp:revision>36</cp:revision>
  <dcterms:created xsi:type="dcterms:W3CDTF">2013-11-11T18:57:00Z</dcterms:created>
  <dcterms:modified xsi:type="dcterms:W3CDTF">2015-12-03T18:34:47Z</dcterms:modified>
</cp:coreProperties>
</file>