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2" r:id="rId6"/>
    <p:sldId id="261" r:id="rId7"/>
    <p:sldId id="266" r:id="rId8"/>
    <p:sldId id="267" r:id="rId9"/>
    <p:sldId id="271" r:id="rId10"/>
    <p:sldId id="268" r:id="rId11"/>
    <p:sldId id="27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1" autoAdjust="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5DF14-9F24-46AE-8886-4E885138B47E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4DE6DF-3E65-4A47-BF3E-73B52768F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96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DE6DF-3E65-4A47-BF3E-73B52768F1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03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/>
            </a:p>
          </p:txBody>
        </p:sp>
      </p:grpSp>
      <p:sp>
        <p:nvSpPr>
          <p:cNvPr id="378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72009737-960C-4AAB-B3EC-CBF468D4FE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B8295-A052-4281-BBBF-38E3D5EEC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65705-9B9F-4F45-96DE-B42F7CBB96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57FFA-7D81-4F1E-A062-9C17C0D71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31199-B68F-43E1-8D2B-E00E66CD1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6353F-B980-49CD-B999-77793DB09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FF5BF-2E9A-45EA-B0DC-96FEDA356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E791B-2588-4454-93B3-4F1F7ADFD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4A7EC-D5CF-4C10-843F-70F45DC45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A6A5D-498D-4D46-B004-8A685A80B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BC13C-AB16-4959-93A4-D2F91A38C5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F020A-1FEE-4C2A-8B62-AA6E37B7A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fld id="{1C20026F-F3BD-46FB-BFE0-1AFF15EEF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3687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87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3687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3687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3687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yountsj\Desktop\The_Racial_and_Religious_Cultures_of_the_Missions_and_Cities_of_New_Spain.as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t8bmLhdoKZ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066800"/>
            <a:ext cx="76962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Middle America 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209800"/>
            <a:ext cx="7696200" cy="2057400"/>
          </a:xfrm>
        </p:spPr>
        <p:txBody>
          <a:bodyPr/>
          <a:lstStyle/>
          <a:p>
            <a:pPr eaLnBrk="1" hangingPunct="1"/>
            <a:r>
              <a:rPr lang="en-US" dirty="0" smtClean="0"/>
              <a:t>Before and After 1492</a:t>
            </a:r>
          </a:p>
        </p:txBody>
      </p:sp>
      <p:pic>
        <p:nvPicPr>
          <p:cNvPr id="14339" name="Picture 5" descr="AztecMayaMap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743200"/>
            <a:ext cx="6248400" cy="392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upload.wikimedia.org/wikipedia/commons/e/e0/Political_Evolution_of_Central_America_and_the_Caribbean_1700_and_on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762000"/>
            <a:ext cx="8534400" cy="5486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708441" y="3661973"/>
            <a:ext cx="2960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HAITI –FRENCH Culture</a:t>
            </a:r>
            <a:endParaRPr lang="en-US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C:\Users\yountsj\AppData\Local\Microsoft\Windows\Temporary Internet Files\Content.IE5\6ZXI8RVE\MM900041059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843288" y="2987470"/>
            <a:ext cx="690563" cy="65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Culture to Today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Aztec - Maya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Language</a:t>
            </a:r>
          </a:p>
          <a:p>
            <a:r>
              <a:rPr lang="en-US" dirty="0" smtClean="0"/>
              <a:t>Religion</a:t>
            </a:r>
          </a:p>
          <a:p>
            <a:r>
              <a:rPr lang="en-US" dirty="0" smtClean="0"/>
              <a:t>Architecture</a:t>
            </a:r>
          </a:p>
          <a:p>
            <a:r>
              <a:rPr lang="en-US" dirty="0" smtClean="0"/>
              <a:t>Travel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43401" y="1535113"/>
            <a:ext cx="4343400" cy="639762"/>
          </a:xfrm>
        </p:spPr>
        <p:txBody>
          <a:bodyPr/>
          <a:lstStyle/>
          <a:p>
            <a:r>
              <a:rPr lang="en-US" dirty="0" smtClean="0"/>
              <a:t>Mexico/Central America Today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Language</a:t>
            </a:r>
          </a:p>
          <a:p>
            <a:r>
              <a:rPr lang="en-US" dirty="0"/>
              <a:t>Religion</a:t>
            </a:r>
          </a:p>
          <a:p>
            <a:r>
              <a:rPr lang="en-US" dirty="0"/>
              <a:t>Architecture</a:t>
            </a:r>
          </a:p>
          <a:p>
            <a:r>
              <a:rPr lang="en-US" dirty="0"/>
              <a:t>Travel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199" y="5257800"/>
            <a:ext cx="7848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Why did the Spanish culture remain after the countries gained their independence?  Why not go back to the traditional Aztec and Mayan way of life?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2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3563"/>
            <a:ext cx="8320809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Maya &amp; Aztecs had…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229600" cy="43021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Established </a:t>
            </a:r>
            <a:r>
              <a:rPr lang="en-US" dirty="0" smtClean="0">
                <a:solidFill>
                  <a:srgbClr val="FF0000"/>
                </a:solidFill>
              </a:rPr>
              <a:t>government</a:t>
            </a:r>
          </a:p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Began growing crops</a:t>
            </a:r>
          </a:p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Religion based (Polytheistic)</a:t>
            </a:r>
          </a:p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Designed elaborate buildings</a:t>
            </a:r>
          </a:p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Formed Languages</a:t>
            </a:r>
          </a:p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Created an </a:t>
            </a:r>
            <a:r>
              <a:rPr lang="en-US" dirty="0" smtClean="0">
                <a:solidFill>
                  <a:srgbClr val="FF0000"/>
                </a:solidFill>
              </a:rPr>
              <a:t>economic</a:t>
            </a:r>
            <a:r>
              <a:rPr lang="en-US" dirty="0" smtClean="0">
                <a:solidFill>
                  <a:srgbClr val="0070C0"/>
                </a:solidFill>
              </a:rPr>
              <a:t> system</a:t>
            </a:r>
          </a:p>
        </p:txBody>
      </p:sp>
      <p:pic>
        <p:nvPicPr>
          <p:cNvPr id="15363" name="Picture 5" descr="may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0700" y="2057400"/>
            <a:ext cx="3390900" cy="2713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In </a:t>
            </a:r>
            <a:r>
              <a:rPr lang="en-US" sz="4000" dirty="0" smtClean="0">
                <a:solidFill>
                  <a:srgbClr val="FF0000"/>
                </a:solidFill>
              </a:rPr>
              <a:t>1492</a:t>
            </a:r>
            <a:r>
              <a:rPr lang="en-US" sz="4000" dirty="0" smtClean="0"/>
              <a:t> Columbus Sailed the Ocean Blue…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Columbus</a:t>
            </a:r>
            <a:r>
              <a:rPr lang="en-US" dirty="0" smtClean="0">
                <a:solidFill>
                  <a:srgbClr val="0070C0"/>
                </a:solidFill>
              </a:rPr>
              <a:t> sails West in exploration of a fast route to the east.</a:t>
            </a:r>
          </a:p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Discovered the Americas by accident</a:t>
            </a:r>
          </a:p>
          <a:p>
            <a:pPr lvl="1" eaLnBrk="1" hangingPunct="1"/>
            <a:r>
              <a:rPr lang="en-US" dirty="0" smtClean="0">
                <a:solidFill>
                  <a:srgbClr val="0070C0"/>
                </a:solidFill>
              </a:rPr>
              <a:t>Called the people he saw Indians thinking he was in </a:t>
            </a:r>
            <a:r>
              <a:rPr lang="en-US" dirty="0" smtClean="0">
                <a:solidFill>
                  <a:srgbClr val="FF0000"/>
                </a:solidFill>
              </a:rPr>
              <a:t>Indonesia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</a:t>
            </a:r>
          </a:p>
        </p:txBody>
      </p:sp>
      <p:sp>
        <p:nvSpPr>
          <p:cNvPr id="19459" name="AutoShape 5" descr="Z"/>
          <p:cNvSpPr>
            <a:spLocks noChangeAspect="1" noChangeArrowheads="1"/>
          </p:cNvSpPr>
          <p:nvPr/>
        </p:nvSpPr>
        <p:spPr bwMode="auto">
          <a:xfrm>
            <a:off x="155575" y="46038"/>
            <a:ext cx="142875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9460" name="AutoShape 7" descr="Z"/>
          <p:cNvSpPr>
            <a:spLocks noChangeAspect="1" noChangeArrowheads="1"/>
          </p:cNvSpPr>
          <p:nvPr/>
        </p:nvSpPr>
        <p:spPr bwMode="auto">
          <a:xfrm>
            <a:off x="3857625" y="2747963"/>
            <a:ext cx="142875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pic>
        <p:nvPicPr>
          <p:cNvPr id="19461" name="Picture 9" descr="columb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131" y="4876800"/>
            <a:ext cx="1614488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loud Callout 1"/>
          <p:cNvSpPr/>
          <p:nvPr/>
        </p:nvSpPr>
        <p:spPr bwMode="auto">
          <a:xfrm>
            <a:off x="2667000" y="4352131"/>
            <a:ext cx="2209800" cy="1362870"/>
          </a:xfrm>
          <a:prstGeom prst="cloudCallout">
            <a:avLst>
              <a:gd name="adj1" fmla="val 60612"/>
              <a:gd name="adj2" fmla="val 2084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That’s not Indonesia! … I’m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gonna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be famous!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Question #1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1"/>
            <a:ext cx="4114800" cy="3657600"/>
          </a:xfrm>
        </p:spPr>
        <p:txBody>
          <a:bodyPr/>
          <a:lstStyle/>
          <a:p>
            <a:pPr eaLnBrk="1" hangingPunct="1"/>
            <a:r>
              <a:rPr lang="en-US" dirty="0" smtClean="0"/>
              <a:t>In what ways do you think Columbus’ discovery changed the world as it was known?  Use the map to generate ideas.</a:t>
            </a:r>
          </a:p>
        </p:txBody>
      </p:sp>
      <p:pic>
        <p:nvPicPr>
          <p:cNvPr id="6151" name="Picture 7" descr="triangulartra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56" y="676011"/>
            <a:ext cx="2965692" cy="2219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www.nationalarchives.gov.uk/pathways/blackhistory/images/africa/trade_route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809" y="2895600"/>
            <a:ext cx="4845939" cy="3788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61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Exploration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828800"/>
            <a:ext cx="3810000" cy="4302125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0070C0"/>
                </a:solidFill>
              </a:rPr>
              <a:t>Conquistadors-conquerors</a:t>
            </a:r>
          </a:p>
          <a:p>
            <a:pPr lvl="1" eaLnBrk="1" hangingPunct="1"/>
            <a:r>
              <a:rPr lang="en-US" sz="2400" dirty="0" smtClean="0">
                <a:solidFill>
                  <a:srgbClr val="0070C0"/>
                </a:solidFill>
              </a:rPr>
              <a:t>Hernando Cortez- Conquered the </a:t>
            </a:r>
            <a:r>
              <a:rPr lang="en-US" sz="2400" dirty="0" smtClean="0">
                <a:solidFill>
                  <a:srgbClr val="FF0000"/>
                </a:solidFill>
              </a:rPr>
              <a:t>Aztecs</a:t>
            </a:r>
          </a:p>
          <a:p>
            <a:pPr lvl="1" eaLnBrk="1" hangingPunct="1"/>
            <a:r>
              <a:rPr lang="en-US" sz="2400" dirty="0" smtClean="0">
                <a:solidFill>
                  <a:srgbClr val="0070C0"/>
                </a:solidFill>
              </a:rPr>
              <a:t>Coronado- Searched for the </a:t>
            </a:r>
            <a:r>
              <a:rPr lang="en-US" sz="2400" dirty="0" smtClean="0">
                <a:solidFill>
                  <a:srgbClr val="FF0000"/>
                </a:solidFill>
              </a:rPr>
              <a:t>7</a:t>
            </a:r>
            <a:r>
              <a:rPr lang="en-US" sz="2400" dirty="0" smtClean="0">
                <a:solidFill>
                  <a:srgbClr val="0070C0"/>
                </a:solidFill>
              </a:rPr>
              <a:t> Cities of Gold.</a:t>
            </a:r>
          </a:p>
        </p:txBody>
      </p:sp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4114800" y="5776913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latin typeface="Arial" charset="0"/>
              </a:rPr>
              <a:t>Cortez Conquers the Aztecs Video</a:t>
            </a:r>
          </a:p>
        </p:txBody>
      </p:sp>
      <p:sp>
        <p:nvSpPr>
          <p:cNvPr id="2" name="Media Placeholder 1"/>
          <p:cNvSpPr>
            <a:spLocks noGrp="1"/>
          </p:cNvSpPr>
          <p:nvPr>
            <p:ph type="media" sz="half" idx="2"/>
          </p:nvPr>
        </p:nvSpPr>
        <p:spPr/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Colonization &amp; Exploitation	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2060"/>
                </a:solidFill>
              </a:rPr>
              <a:t>Spanish race to Americas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70C0"/>
                </a:solidFill>
              </a:rPr>
              <a:t>God, Gold &amp; </a:t>
            </a:r>
            <a:r>
              <a:rPr lang="en-US" sz="2400" dirty="0" smtClean="0">
                <a:solidFill>
                  <a:srgbClr val="FF0000"/>
                </a:solidFill>
              </a:rPr>
              <a:t>Glory </a:t>
            </a:r>
            <a:r>
              <a:rPr lang="en-US" sz="2400" dirty="0" smtClean="0">
                <a:solidFill>
                  <a:srgbClr val="00B0F0"/>
                </a:solidFill>
              </a:rPr>
              <a:t>(The 3 G’s)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0070C0"/>
                </a:solidFill>
              </a:rPr>
              <a:t>Spread Religion </a:t>
            </a:r>
            <a:r>
              <a:rPr lang="en-US" sz="2000" dirty="0" smtClean="0">
                <a:solidFill>
                  <a:srgbClr val="FF0000"/>
                </a:solidFill>
              </a:rPr>
              <a:t>(God)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0070C0"/>
                </a:solidFill>
              </a:rPr>
              <a:t>Search for valuable resources </a:t>
            </a:r>
            <a:r>
              <a:rPr lang="en-US" sz="2000" dirty="0" smtClean="0">
                <a:solidFill>
                  <a:srgbClr val="FF0000"/>
                </a:solidFill>
              </a:rPr>
              <a:t>(Gold)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0070C0"/>
                </a:solidFill>
              </a:rPr>
              <a:t>Claim land in the name of Spain </a:t>
            </a:r>
            <a:r>
              <a:rPr lang="en-US" sz="2000" dirty="0" smtClean="0">
                <a:solidFill>
                  <a:srgbClr val="FF0000"/>
                </a:solidFill>
              </a:rPr>
              <a:t>(Glory)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>
              <a:solidFill>
                <a:srgbClr val="0070C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70C0"/>
                </a:solidFill>
              </a:rPr>
              <a:t>Effects on Native Americans	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0070C0"/>
                </a:solidFill>
              </a:rPr>
              <a:t>Up to </a:t>
            </a:r>
            <a:r>
              <a:rPr lang="en-US" sz="2000" dirty="0" smtClean="0">
                <a:solidFill>
                  <a:srgbClr val="FF0000"/>
                </a:solidFill>
              </a:rPr>
              <a:t>80%</a:t>
            </a:r>
            <a:r>
              <a:rPr lang="en-US" sz="2000" dirty="0" smtClean="0">
                <a:solidFill>
                  <a:srgbClr val="0070C0"/>
                </a:solidFill>
              </a:rPr>
              <a:t> of Native Americas die from disease (some say 90%)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0070C0"/>
                </a:solidFill>
              </a:rPr>
              <a:t>Many become slaves on plantations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0070C0"/>
                </a:solidFill>
              </a:rPr>
              <a:t>Because so many died, led to Spanish importing </a:t>
            </a:r>
            <a:r>
              <a:rPr lang="en-US" sz="2000" dirty="0" smtClean="0">
                <a:solidFill>
                  <a:srgbClr val="FF0000"/>
                </a:solidFill>
              </a:rPr>
              <a:t>slaves</a:t>
            </a:r>
            <a:r>
              <a:rPr lang="en-US" sz="2000" dirty="0" smtClean="0">
                <a:solidFill>
                  <a:srgbClr val="0070C0"/>
                </a:solidFill>
              </a:rPr>
              <a:t> from Africa.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0070C0"/>
                </a:solidFill>
              </a:rPr>
              <a:t>Forced to change culture (Mainly religion)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</p:txBody>
      </p:sp>
      <p:pic>
        <p:nvPicPr>
          <p:cNvPr id="22531" name="Picture 5" descr="san-antonio-missions-concepcion-exterior-fu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828800"/>
            <a:ext cx="28194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Spread of Religion</a:t>
            </a:r>
          </a:p>
        </p:txBody>
      </p:sp>
      <p:pic>
        <p:nvPicPr>
          <p:cNvPr id="15364" name="The_Racial_and_Religious_Cultures_of_the_Missions_and_Cities_of_New_Spain.asf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38200" y="1828800"/>
            <a:ext cx="7162800" cy="48831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3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3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5364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Question #2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2209800"/>
          </a:xfrm>
        </p:spPr>
        <p:txBody>
          <a:bodyPr/>
          <a:lstStyle/>
          <a:p>
            <a:pPr eaLnBrk="1" hangingPunct="1"/>
            <a:r>
              <a:rPr lang="en-US" dirty="0" smtClean="0"/>
              <a:t>Knowing what we know now, do you agree that the Spanish and other countries should have colonized other countries?  Why or Why not?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914400" y="4191000"/>
            <a:ext cx="6781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000"/>
              <a:t>If you said no, how might that have changed us today?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Colonization Led To…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Blend</a:t>
            </a:r>
            <a:r>
              <a:rPr lang="en-US" dirty="0" smtClean="0">
                <a:solidFill>
                  <a:srgbClr val="0070C0"/>
                </a:solidFill>
              </a:rPr>
              <a:t> of Spanish and Native cultures in most areas (*exception Haiti-French) 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Loss of religion (Became Christian)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Loss of language (Became Spanish)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Loss of </a:t>
            </a:r>
            <a:r>
              <a:rPr lang="en-US" dirty="0" smtClean="0">
                <a:solidFill>
                  <a:srgbClr val="FF0000"/>
                </a:solidFill>
              </a:rPr>
              <a:t>land</a:t>
            </a:r>
            <a:r>
              <a:rPr lang="en-US" dirty="0" smtClean="0">
                <a:solidFill>
                  <a:srgbClr val="0070C0"/>
                </a:solidFill>
              </a:rPr>
              <a:t> to the Spanish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Africans (through slavery) also brought their </a:t>
            </a:r>
            <a:r>
              <a:rPr lang="en-US" dirty="0" smtClean="0">
                <a:solidFill>
                  <a:srgbClr val="FF0000"/>
                </a:solidFill>
              </a:rPr>
              <a:t>culture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Calypso Music, dance </a:t>
            </a:r>
            <a:r>
              <a:rPr lang="en-US" dirty="0" err="1" smtClean="0">
                <a:solidFill>
                  <a:srgbClr val="0070C0"/>
                </a:solidFill>
              </a:rPr>
              <a:t>ect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pPr lvl="1"/>
            <a:r>
              <a:rPr lang="en-US" dirty="0">
                <a:solidFill>
                  <a:srgbClr val="FF0000"/>
                </a:solidFill>
                <a:hlinkClick r:id="rId2"/>
              </a:rPr>
              <a:t>http://www.youtube.com/watch?v=t8bmLhdoKZI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87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686</TotalTime>
  <Words>320</Words>
  <Application>Microsoft Office PowerPoint</Application>
  <PresentationFormat>On-screen Show (4:3)</PresentationFormat>
  <Paragraphs>60</Paragraphs>
  <Slides>11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Quadrant</vt:lpstr>
      <vt:lpstr>Middle America </vt:lpstr>
      <vt:lpstr>Maya &amp; Aztecs had…</vt:lpstr>
      <vt:lpstr>In 1492 Columbus Sailed the Ocean Blue…</vt:lpstr>
      <vt:lpstr>Question #1</vt:lpstr>
      <vt:lpstr>Exploration</vt:lpstr>
      <vt:lpstr>Colonization &amp; Exploitation </vt:lpstr>
      <vt:lpstr>Spread of Religion</vt:lpstr>
      <vt:lpstr>Question #2</vt:lpstr>
      <vt:lpstr>Colonization Led To…</vt:lpstr>
      <vt:lpstr>PowerPoint Presentation</vt:lpstr>
      <vt:lpstr>Ancient Culture to Today</vt:lpstr>
    </vt:vector>
  </TitlesOfParts>
  <Company>Hays CISD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 America</dc:title>
  <dc:creator>Administrator</dc:creator>
  <cp:lastModifiedBy>Michael Snead</cp:lastModifiedBy>
  <cp:revision>29</cp:revision>
  <dcterms:created xsi:type="dcterms:W3CDTF">2010-09-23T11:45:52Z</dcterms:created>
  <dcterms:modified xsi:type="dcterms:W3CDTF">2016-10-05T13:38:53Z</dcterms:modified>
</cp:coreProperties>
</file>