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8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2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3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9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0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0C9B-B060-490F-8A03-E905859C283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9CA96-74B5-4A0B-BD1E-C2BD84B2C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4547467" y="1545011"/>
            <a:ext cx="2154670" cy="10519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91429" tIns="45714" rIns="91429" bIns="45714" anchor="ctr"/>
          <a:lstStyle/>
          <a:p>
            <a:pPr algn="ctr" defTabSz="914608" eaLnBrk="0" hangingPunct="0"/>
            <a:r>
              <a:rPr lang="en-US" sz="1000" dirty="0" smtClean="0">
                <a:latin typeface="Times" charset="0"/>
              </a:rPr>
              <a:t>How our founding fathers united the people into a democratic government</a:t>
            </a:r>
            <a:endParaRPr lang="en-US" sz="1000" dirty="0">
              <a:latin typeface="Times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094307" y="315166"/>
            <a:ext cx="88485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73727" y="843243"/>
            <a:ext cx="5354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623580" y="843243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312603" y="830637"/>
            <a:ext cx="54181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874000" y="830637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3876" y="1273270"/>
            <a:ext cx="8226136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12330" y="5101478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723285" y="818030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619876" y="830637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30693" y="5567074"/>
            <a:ext cx="1100978" cy="24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267239" y="1295149"/>
            <a:ext cx="1443" cy="381560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26761" y="1612247"/>
            <a:ext cx="1741921" cy="1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8532462" y="5885966"/>
            <a:ext cx="29655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072015" y="5882465"/>
            <a:ext cx="8335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910649" y="1299883"/>
            <a:ext cx="1023215" cy="12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7065818" y="5125291"/>
            <a:ext cx="1444" cy="14273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8397876" y="5125291"/>
            <a:ext cx="2886" cy="142734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2776394" y="966354"/>
            <a:ext cx="3896591" cy="2308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algn="ctr"/>
            <a:r>
              <a:rPr lang="en-US" sz="1000" dirty="0" smtClean="0"/>
              <a:t>Unit 4: Writing the Constitution</a:t>
            </a:r>
            <a:endParaRPr lang="en-US" sz="1000" dirty="0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711740" y="806824"/>
            <a:ext cx="3944215" cy="479051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619376" y="1344706"/>
            <a:ext cx="4953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4173682" y="848845"/>
            <a:ext cx="90409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900" b="1" dirty="0">
                <a:solidFill>
                  <a:srgbClr val="000000"/>
                </a:solidFill>
                <a:latin typeface="Arial" charset="0"/>
              </a:rPr>
              <a:t>CURRENT UNIT: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2770909" y="876860"/>
            <a:ext cx="163080" cy="152681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71500" y="843243"/>
            <a:ext cx="163080" cy="1610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692035" y="843243"/>
            <a:ext cx="163079" cy="149879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326409" y="1333500"/>
            <a:ext cx="163080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8540750" y="5160309"/>
            <a:ext cx="163080" cy="165287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83046" y="6307512"/>
            <a:ext cx="164523" cy="1624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583046" y="1322294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2817091" y="88806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738217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7682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3882159" y="291353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18239" y="31516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384137" y="136851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8598477" y="519392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29227" y="6329924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29227" y="134470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079626" y="606519"/>
            <a:ext cx="1324841" cy="93849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5645728" y="581306"/>
            <a:ext cx="1526886" cy="92449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865910" y="5126692"/>
            <a:ext cx="4330" cy="140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39" name="Line 107"/>
          <p:cNvSpPr>
            <a:spLocks noChangeShapeType="1"/>
          </p:cNvSpPr>
          <p:nvPr/>
        </p:nvSpPr>
        <p:spPr bwMode="auto">
          <a:xfrm flipH="1">
            <a:off x="3773796" y="2168338"/>
            <a:ext cx="789541" cy="145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47" name="Line 115"/>
          <p:cNvSpPr>
            <a:spLocks noChangeShapeType="1"/>
          </p:cNvSpPr>
          <p:nvPr/>
        </p:nvSpPr>
        <p:spPr bwMode="auto">
          <a:xfrm>
            <a:off x="6374534" y="2465948"/>
            <a:ext cx="691284" cy="7482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48" name="Oval 116"/>
          <p:cNvSpPr>
            <a:spLocks noChangeArrowheads="1"/>
          </p:cNvSpPr>
          <p:nvPr/>
        </p:nvSpPr>
        <p:spPr bwMode="auto">
          <a:xfrm>
            <a:off x="2266943" y="1999293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1000" dirty="0" smtClean="0"/>
              <a:t>Articles of Confederation</a:t>
            </a:r>
            <a:endParaRPr lang="en-US" sz="1000" dirty="0"/>
          </a:p>
        </p:txBody>
      </p:sp>
      <p:sp>
        <p:nvSpPr>
          <p:cNvPr id="18553" name="Line 121"/>
          <p:cNvSpPr>
            <a:spLocks noChangeShapeType="1"/>
          </p:cNvSpPr>
          <p:nvPr/>
        </p:nvSpPr>
        <p:spPr bwMode="auto">
          <a:xfrm flipH="1">
            <a:off x="5567413" y="2615172"/>
            <a:ext cx="45122" cy="11966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55" name="Line 123"/>
          <p:cNvSpPr>
            <a:spLocks noChangeShapeType="1"/>
          </p:cNvSpPr>
          <p:nvPr/>
        </p:nvSpPr>
        <p:spPr bwMode="auto">
          <a:xfrm flipH="1">
            <a:off x="4094306" y="2524125"/>
            <a:ext cx="958273" cy="6884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554182" y="1613647"/>
            <a:ext cx="1662545" cy="28759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58" tIns="41029" rIns="82058" bIns="41029">
            <a:spAutoFit/>
          </a:bodyPr>
          <a:lstStyle/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Articles </a:t>
            </a:r>
            <a:r>
              <a:rPr lang="en-US" sz="1100" dirty="0" err="1"/>
              <a:t>ppt</a:t>
            </a:r>
            <a:r>
              <a:rPr lang="en-US" sz="1100" dirty="0"/>
              <a:t> w/notes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Articles textbook activity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Letter to a Delegate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Issues and Compromises of the Const. Convention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Vocab-US Constitution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US Constitution </a:t>
            </a:r>
            <a:r>
              <a:rPr lang="en-US" sz="1100" dirty="0" err="1"/>
              <a:t>ppt</a:t>
            </a:r>
            <a:r>
              <a:rPr lang="en-US" sz="1100" dirty="0"/>
              <a:t> w/ </a:t>
            </a:r>
            <a:r>
              <a:rPr lang="en-US" sz="1100" dirty="0" smtClean="0"/>
              <a:t>notes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Bill of Rights activity</a:t>
            </a:r>
            <a:endParaRPr lang="en-US" sz="1100" dirty="0"/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/>
              <a:t>Unit 4 Assessment</a:t>
            </a:r>
          </a:p>
        </p:txBody>
      </p:sp>
      <p:sp>
        <p:nvSpPr>
          <p:cNvPr id="106" name="Oval 116"/>
          <p:cNvSpPr>
            <a:spLocks noChangeArrowheads="1"/>
          </p:cNvSpPr>
          <p:nvPr/>
        </p:nvSpPr>
        <p:spPr bwMode="auto">
          <a:xfrm>
            <a:off x="2905338" y="317449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1000" dirty="0" smtClean="0"/>
              <a:t>Issues at the Constitutional</a:t>
            </a:r>
          </a:p>
          <a:p>
            <a:pPr algn="ctr" defTabSz="914608"/>
            <a:r>
              <a:rPr lang="en-US" sz="1000" dirty="0" smtClean="0"/>
              <a:t>Convention</a:t>
            </a:r>
            <a:endParaRPr lang="en-US" sz="1000" dirty="0"/>
          </a:p>
        </p:txBody>
      </p:sp>
      <p:sp>
        <p:nvSpPr>
          <p:cNvPr id="108" name="Oval 116"/>
          <p:cNvSpPr>
            <a:spLocks noChangeArrowheads="1"/>
          </p:cNvSpPr>
          <p:nvPr/>
        </p:nvSpPr>
        <p:spPr bwMode="auto">
          <a:xfrm>
            <a:off x="6233679" y="3202950"/>
            <a:ext cx="1512454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1000" dirty="0" smtClean="0"/>
              <a:t>Federalists vs.</a:t>
            </a:r>
          </a:p>
          <a:p>
            <a:pPr algn="ctr" defTabSz="914608"/>
            <a:r>
              <a:rPr lang="en-US" sz="1000" dirty="0" smtClean="0"/>
              <a:t> Anti-Federalists</a:t>
            </a:r>
            <a:endParaRPr lang="en-US" sz="1000" dirty="0"/>
          </a:p>
        </p:txBody>
      </p:sp>
      <p:sp>
        <p:nvSpPr>
          <p:cNvPr id="107" name="Oval 116"/>
          <p:cNvSpPr>
            <a:spLocks noChangeArrowheads="1"/>
          </p:cNvSpPr>
          <p:nvPr/>
        </p:nvSpPr>
        <p:spPr bwMode="auto">
          <a:xfrm>
            <a:off x="4816237" y="3811832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1000" dirty="0" smtClean="0"/>
              <a:t>Bill of Rights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865909" y="993122"/>
            <a:ext cx="1542040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American Revolution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855114" y="982472"/>
            <a:ext cx="1772226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Unit 5: A Perfect Union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703671" y="1926127"/>
            <a:ext cx="781272" cy="236748"/>
          </a:xfrm>
          <a:prstGeom prst="rect">
            <a:avLst/>
          </a:prstGeom>
          <a:noFill/>
        </p:spPr>
        <p:txBody>
          <a:bodyPr vert="horz"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explaining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773797" y="2886893"/>
            <a:ext cx="95502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232713" y="3147872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describing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22194" y="5174316"/>
            <a:ext cx="5885295" cy="85230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r>
              <a:rPr lang="en-US" sz="1000" dirty="0" smtClean="0"/>
              <a:t>How did the strengths and weaknesses of the Articles of Confederation influence the making of the Constitution?</a:t>
            </a:r>
          </a:p>
          <a:p>
            <a:pPr marL="205146" indent="-205146">
              <a:buAutoNum type="arabicPeriod"/>
            </a:pPr>
            <a:r>
              <a:rPr lang="en-US" sz="1000" dirty="0" smtClean="0"/>
              <a:t>What problems did the founding fathers face at the Constitutional Convention?</a:t>
            </a:r>
          </a:p>
          <a:p>
            <a:pPr marL="205146" indent="-205146">
              <a:buAutoNum type="arabicPeriod"/>
            </a:pPr>
            <a:r>
              <a:rPr lang="en-US" sz="1000" dirty="0" smtClean="0"/>
              <a:t>How does living in a representative </a:t>
            </a:r>
            <a:r>
              <a:rPr lang="en-US" sz="1000" dirty="0" err="1" smtClean="0"/>
              <a:t>govt</a:t>
            </a:r>
            <a:r>
              <a:rPr lang="en-US" sz="1000" dirty="0" smtClean="0"/>
              <a:t> help protect our individual rights?</a:t>
            </a:r>
            <a:endParaRPr lang="en-US" sz="1000" dirty="0"/>
          </a:p>
          <a:p>
            <a:pPr marL="205146" indent="-205146">
              <a:buAutoNum type="arabicPeriod"/>
            </a:pPr>
            <a:r>
              <a:rPr lang="en-US" sz="1000" dirty="0" smtClean="0"/>
              <a:t>How would our Constitution have been different if everyone was an anti-federalist?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2613" y="5193927"/>
            <a:ext cx="1131455" cy="5445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000" dirty="0" smtClean="0"/>
              <a:t>Explain</a:t>
            </a:r>
          </a:p>
          <a:p>
            <a:r>
              <a:rPr lang="en-US" sz="1000" dirty="0" smtClean="0"/>
              <a:t>Describe</a:t>
            </a:r>
          </a:p>
          <a:p>
            <a:r>
              <a:rPr lang="en-US" sz="1000" dirty="0" smtClean="0"/>
              <a:t>analyze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0886" y="265028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000" dirty="0" smtClean="0"/>
              <a:t>10-28-13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512215" y="2825525"/>
            <a:ext cx="9410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explaining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537883"/>
            <a:ext cx="2140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The Beginning of America’s </a:t>
            </a:r>
            <a:r>
              <a:rPr lang="en-US" sz="1050" dirty="0" err="1" smtClean="0"/>
              <a:t>Govt</a:t>
            </a:r>
            <a:endParaRPr lang="en-US" sz="1050" dirty="0"/>
          </a:p>
        </p:txBody>
      </p:sp>
      <p:sp>
        <p:nvSpPr>
          <p:cNvPr id="92" name="Oval 116"/>
          <p:cNvSpPr>
            <a:spLocks noChangeArrowheads="1"/>
          </p:cNvSpPr>
          <p:nvPr/>
        </p:nvSpPr>
        <p:spPr bwMode="auto">
          <a:xfrm>
            <a:off x="6973677" y="2187345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r>
              <a:rPr lang="en-US" sz="1000" dirty="0" smtClean="0"/>
              <a:t>People of the Constitutional</a:t>
            </a:r>
          </a:p>
          <a:p>
            <a:pPr algn="ctr" defTabSz="914608"/>
            <a:r>
              <a:rPr lang="en-US" sz="1000" dirty="0" smtClean="0"/>
              <a:t>Era</a:t>
            </a:r>
            <a:endParaRPr lang="en-US" sz="1000" dirty="0"/>
          </a:p>
        </p:txBody>
      </p:sp>
      <p:cxnSp>
        <p:nvCxnSpPr>
          <p:cNvPr id="12" name="Straight Connector 11"/>
          <p:cNvCxnSpPr>
            <a:stCxn id="18434" idx="6"/>
          </p:cNvCxnSpPr>
          <p:nvPr/>
        </p:nvCxnSpPr>
        <p:spPr>
          <a:xfrm>
            <a:off x="6702137" y="2070987"/>
            <a:ext cx="881662" cy="134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5925" y="2004756"/>
            <a:ext cx="7878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analyzing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88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4547467" y="1545011"/>
            <a:ext cx="2154670" cy="105195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91429" tIns="45714" rIns="91429" bIns="45714" anchor="ctr"/>
          <a:lstStyle/>
          <a:p>
            <a:pPr algn="ctr" defTabSz="914608" eaLnBrk="0" hangingPunct="0"/>
            <a:endParaRPr lang="en-US" sz="1000" dirty="0">
              <a:latin typeface="Times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094307" y="315166"/>
            <a:ext cx="88485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73727" y="843243"/>
            <a:ext cx="5354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623580" y="843243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312603" y="830637"/>
            <a:ext cx="54181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874000" y="830637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3876" y="1273270"/>
            <a:ext cx="8226136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12330" y="5101478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723285" y="818030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619876" y="830637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30693" y="5567074"/>
            <a:ext cx="1100978" cy="24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267239" y="1295149"/>
            <a:ext cx="1443" cy="381560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26761" y="1612247"/>
            <a:ext cx="1741921" cy="1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8532462" y="5885966"/>
            <a:ext cx="29655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072015" y="5882465"/>
            <a:ext cx="8335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910649" y="1299883"/>
            <a:ext cx="1023215" cy="12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7065818" y="5125291"/>
            <a:ext cx="1444" cy="14273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8397876" y="5125291"/>
            <a:ext cx="2886" cy="142734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2776394" y="966354"/>
            <a:ext cx="3896591" cy="2308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058" tIns="41029" rIns="82058" bIns="41029"/>
          <a:lstStyle/>
          <a:p>
            <a:pPr algn="ctr"/>
            <a:endParaRPr lang="en-US" sz="1000" dirty="0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711740" y="806824"/>
            <a:ext cx="3944215" cy="479051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619376" y="1344706"/>
            <a:ext cx="4953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4173682" y="848845"/>
            <a:ext cx="90409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900" b="1" dirty="0">
                <a:solidFill>
                  <a:srgbClr val="000000"/>
                </a:solidFill>
                <a:latin typeface="Arial" charset="0"/>
              </a:rPr>
              <a:t>CURRENT UNIT: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2770909" y="876860"/>
            <a:ext cx="163080" cy="152681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71500" y="843243"/>
            <a:ext cx="163080" cy="1610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692035" y="843243"/>
            <a:ext cx="163079" cy="149879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326409" y="1333500"/>
            <a:ext cx="163080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8540750" y="5160309"/>
            <a:ext cx="163080" cy="165287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83046" y="6307512"/>
            <a:ext cx="164523" cy="1624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583046" y="1322294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2817091" y="88806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738217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7682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3882159" y="291353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18239" y="31516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384137" y="136851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8598477" y="519392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29227" y="6329924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29227" y="134470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079626" y="606519"/>
            <a:ext cx="1324841" cy="93849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5645728" y="581306"/>
            <a:ext cx="1526886" cy="92449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865910" y="5126692"/>
            <a:ext cx="4330" cy="140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39" name="Line 107"/>
          <p:cNvSpPr>
            <a:spLocks noChangeShapeType="1"/>
          </p:cNvSpPr>
          <p:nvPr/>
        </p:nvSpPr>
        <p:spPr bwMode="auto">
          <a:xfrm flipH="1">
            <a:off x="3773796" y="2168338"/>
            <a:ext cx="789540" cy="145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47" name="Line 115"/>
          <p:cNvSpPr>
            <a:spLocks noChangeShapeType="1"/>
          </p:cNvSpPr>
          <p:nvPr/>
        </p:nvSpPr>
        <p:spPr bwMode="auto">
          <a:xfrm>
            <a:off x="6374534" y="2465948"/>
            <a:ext cx="691284" cy="7482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48" name="Oval 116"/>
          <p:cNvSpPr>
            <a:spLocks noChangeArrowheads="1"/>
          </p:cNvSpPr>
          <p:nvPr/>
        </p:nvSpPr>
        <p:spPr bwMode="auto">
          <a:xfrm>
            <a:off x="2271445" y="2030346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8553" name="Line 121"/>
          <p:cNvSpPr>
            <a:spLocks noChangeShapeType="1"/>
          </p:cNvSpPr>
          <p:nvPr/>
        </p:nvSpPr>
        <p:spPr bwMode="auto">
          <a:xfrm flipH="1">
            <a:off x="5589973" y="2615173"/>
            <a:ext cx="22561" cy="10424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55" name="Line 123"/>
          <p:cNvSpPr>
            <a:spLocks noChangeShapeType="1"/>
          </p:cNvSpPr>
          <p:nvPr/>
        </p:nvSpPr>
        <p:spPr bwMode="auto">
          <a:xfrm flipH="1">
            <a:off x="4094306" y="2524125"/>
            <a:ext cx="958273" cy="6884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554182" y="1613647"/>
            <a:ext cx="1662545" cy="3453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58" tIns="41029" rIns="82058" bIns="41029">
            <a:spAutoFit/>
          </a:bodyPr>
          <a:lstStyle/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Articles </a:t>
            </a:r>
            <a:r>
              <a:rPr lang="en-US" sz="1100" dirty="0" err="1" smtClean="0"/>
              <a:t>ppt</a:t>
            </a:r>
            <a:r>
              <a:rPr lang="en-US" sz="1100" dirty="0" smtClean="0"/>
              <a:t> w/notes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Articles textbook activity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Letter to a Delegate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Issues and Compromises of the Const. Convention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Vocab-US Constitution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US Constitution </a:t>
            </a:r>
            <a:r>
              <a:rPr lang="en-US" sz="1100" dirty="0" err="1" smtClean="0"/>
              <a:t>ppt</a:t>
            </a:r>
            <a:r>
              <a:rPr lang="en-US" sz="1100" dirty="0"/>
              <a:t> </a:t>
            </a:r>
            <a:r>
              <a:rPr lang="en-US" sz="1100" dirty="0" smtClean="0"/>
              <a:t>w/ notes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r>
              <a:rPr lang="en-US" sz="1100" dirty="0" smtClean="0"/>
              <a:t>Unit 4 Assessment</a:t>
            </a:r>
          </a:p>
          <a:p>
            <a:pPr marL="228600" indent="-228600" defTabSz="914608">
              <a:spcBef>
                <a:spcPct val="50000"/>
              </a:spcBef>
              <a:buAutoNum type="arabicPeriod"/>
            </a:pPr>
            <a:endParaRPr lang="en-US" sz="1000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</p:txBody>
      </p:sp>
      <p:sp>
        <p:nvSpPr>
          <p:cNvPr id="106" name="Oval 116"/>
          <p:cNvSpPr>
            <a:spLocks noChangeArrowheads="1"/>
          </p:cNvSpPr>
          <p:nvPr/>
        </p:nvSpPr>
        <p:spPr bwMode="auto">
          <a:xfrm>
            <a:off x="2905338" y="317449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08" name="Oval 116"/>
          <p:cNvSpPr>
            <a:spLocks noChangeArrowheads="1"/>
          </p:cNvSpPr>
          <p:nvPr/>
        </p:nvSpPr>
        <p:spPr bwMode="auto">
          <a:xfrm>
            <a:off x="6390987" y="3197328"/>
            <a:ext cx="1512454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107" name="Oval 116"/>
          <p:cNvSpPr>
            <a:spLocks noChangeArrowheads="1"/>
          </p:cNvSpPr>
          <p:nvPr/>
        </p:nvSpPr>
        <p:spPr bwMode="auto">
          <a:xfrm>
            <a:off x="4816237" y="3657601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703671" y="2008818"/>
            <a:ext cx="781272" cy="236748"/>
          </a:xfrm>
          <a:prstGeom prst="rect">
            <a:avLst/>
          </a:prstGeom>
          <a:noFill/>
        </p:spPr>
        <p:txBody>
          <a:bodyPr vert="horz"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explaining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773797" y="2886893"/>
            <a:ext cx="95502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232713" y="3147872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describing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922194" y="5174316"/>
            <a:ext cx="5885295" cy="852301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r>
              <a:rPr lang="en-US" sz="1000" dirty="0" smtClean="0"/>
              <a:t>How did the strengths and weaknesses of the Articles of Confederation influence the making of the Constitution?</a:t>
            </a:r>
          </a:p>
          <a:p>
            <a:pPr marL="205146" indent="-205146">
              <a:buAutoNum type="arabicPeriod"/>
            </a:pPr>
            <a:r>
              <a:rPr lang="en-US" sz="1000" dirty="0" smtClean="0"/>
              <a:t>What problems did the founding fathers face at the Constitutional Convention?</a:t>
            </a:r>
          </a:p>
          <a:p>
            <a:pPr marL="205146" indent="-205146">
              <a:buAutoNum type="arabicPeriod"/>
            </a:pPr>
            <a:r>
              <a:rPr lang="en-US" sz="1000" dirty="0" smtClean="0"/>
              <a:t>How does living in a representative </a:t>
            </a:r>
            <a:r>
              <a:rPr lang="en-US" sz="1000" dirty="0" err="1" smtClean="0"/>
              <a:t>govt</a:t>
            </a:r>
            <a:r>
              <a:rPr lang="en-US" sz="1000" dirty="0" smtClean="0"/>
              <a:t> help protect our individual rights?</a:t>
            </a:r>
            <a:endParaRPr lang="en-US" sz="1000" dirty="0"/>
          </a:p>
          <a:p>
            <a:pPr marL="205146" indent="-205146">
              <a:buAutoNum type="arabicPeriod"/>
            </a:pPr>
            <a:r>
              <a:rPr lang="en-US" sz="1000" dirty="0" smtClean="0"/>
              <a:t>How would our Constitution have been different if everyone was an anti-federalist?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72613" y="5193927"/>
            <a:ext cx="1131455" cy="5445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000" dirty="0" smtClean="0"/>
              <a:t>Explain</a:t>
            </a:r>
          </a:p>
          <a:p>
            <a:r>
              <a:rPr lang="en-US" sz="1000" dirty="0" smtClean="0"/>
              <a:t>Describe</a:t>
            </a:r>
          </a:p>
          <a:p>
            <a:r>
              <a:rPr lang="en-US" sz="1000" dirty="0" smtClean="0"/>
              <a:t>analyze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0886" y="265028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1000" dirty="0" smtClean="0"/>
              <a:t>10-28-13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512215" y="2825525"/>
            <a:ext cx="9410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explaining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537883"/>
            <a:ext cx="2140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The Beginning of America’s </a:t>
            </a:r>
            <a:r>
              <a:rPr lang="en-US" sz="1050" dirty="0" err="1" smtClean="0"/>
              <a:t>Govt</a:t>
            </a:r>
            <a:endParaRPr lang="en-US" sz="1050" dirty="0"/>
          </a:p>
        </p:txBody>
      </p:sp>
      <p:sp>
        <p:nvSpPr>
          <p:cNvPr id="92" name="Oval 116"/>
          <p:cNvSpPr>
            <a:spLocks noChangeArrowheads="1"/>
          </p:cNvSpPr>
          <p:nvPr/>
        </p:nvSpPr>
        <p:spPr bwMode="auto">
          <a:xfrm>
            <a:off x="7172614" y="2231027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cxnSp>
        <p:nvCxnSpPr>
          <p:cNvPr id="12" name="Straight Connector 11"/>
          <p:cNvCxnSpPr>
            <a:stCxn id="18434" idx="6"/>
          </p:cNvCxnSpPr>
          <p:nvPr/>
        </p:nvCxnSpPr>
        <p:spPr>
          <a:xfrm>
            <a:off x="6702137" y="2070987"/>
            <a:ext cx="881662" cy="174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95925" y="2004755"/>
            <a:ext cx="7875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analyzing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014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32246" y="5754354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535507" y="5975132"/>
            <a:ext cx="577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 UNIT SELF-TEST </a:t>
            </a:r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QUESTION</a:t>
            </a:r>
            <a:endParaRPr lang="en-US" altLang="en-US" sz="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824058" y="830637"/>
            <a:ext cx="115714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608" eaLnBrk="0" hangingPunct="0"/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Expanded UNIT </a:t>
            </a:r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MAP</a:t>
            </a:r>
            <a:endParaRPr lang="en-US" altLang="en-US" dirty="0"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36993" y="457339"/>
            <a:ext cx="3944215" cy="479051"/>
            <a:chOff x="2711740" y="806824"/>
            <a:chExt cx="3944215" cy="479051"/>
          </a:xfrm>
        </p:grpSpPr>
        <p:sp>
          <p:nvSpPr>
            <p:cNvPr id="18495" name="Rectangle 63"/>
            <p:cNvSpPr>
              <a:spLocks noChangeArrowheads="1"/>
            </p:cNvSpPr>
            <p:nvPr/>
          </p:nvSpPr>
          <p:spPr bwMode="auto">
            <a:xfrm>
              <a:off x="2736273" y="993122"/>
              <a:ext cx="3896591" cy="2308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/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496" name="Rectangle 64"/>
            <p:cNvSpPr>
              <a:spLocks noChangeArrowheads="1"/>
            </p:cNvSpPr>
            <p:nvPr/>
          </p:nvSpPr>
          <p:spPr bwMode="auto">
            <a:xfrm>
              <a:off x="2711740" y="806824"/>
              <a:ext cx="3944215" cy="479051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498" name="Rectangle 66"/>
            <p:cNvSpPr>
              <a:spLocks noChangeArrowheads="1"/>
            </p:cNvSpPr>
            <p:nvPr/>
          </p:nvSpPr>
          <p:spPr bwMode="auto">
            <a:xfrm>
              <a:off x="4173682" y="848845"/>
              <a:ext cx="90409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608" eaLnBrk="0" hangingPunct="0"/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</a:rPr>
                <a:t>CURRENT UNIT:</a:t>
              </a:r>
              <a:endParaRPr lang="en-US" altLang="en-US" dirty="0">
                <a:latin typeface="Arial" charset="0"/>
              </a:endParaRPr>
            </a:p>
          </p:txBody>
        </p:sp>
      </p:grp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1171142" y="5755754"/>
            <a:ext cx="2165" cy="8080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94103" y="993926"/>
            <a:ext cx="5674133" cy="2367201"/>
            <a:chOff x="2634169" y="1545011"/>
            <a:chExt cx="5674133" cy="2367201"/>
          </a:xfrm>
        </p:grpSpPr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>
              <a:off x="4547467" y="1545011"/>
              <a:ext cx="2154670" cy="122885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lIns="91429" tIns="45714" rIns="91429" bIns="45714"/>
            <a:lstStyle/>
            <a:p>
              <a:pPr algn="ctr" defTabSz="914608" eaLnBrk="0" hangingPunct="0"/>
              <a:endParaRPr lang="en-US" sz="1000" dirty="0">
                <a:latin typeface="Times" charset="0"/>
              </a:endParaRPr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 flipH="1">
              <a:off x="2867911" y="2152916"/>
              <a:ext cx="1679556" cy="317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lIns="82058" tIns="41029" rIns="82058" bIns="41029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>
              <a:off x="6591011" y="2280398"/>
              <a:ext cx="1442626" cy="267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48" name="Oval 116"/>
            <p:cNvSpPr>
              <a:spLocks noChangeArrowheads="1"/>
            </p:cNvSpPr>
            <p:nvPr/>
          </p:nvSpPr>
          <p:spPr bwMode="auto">
            <a:xfrm>
              <a:off x="2634169" y="317231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1000" dirty="0"/>
            </a:p>
          </p:txBody>
        </p:sp>
        <p:sp>
          <p:nvSpPr>
            <p:cNvPr id="18553" name="Line 121"/>
            <p:cNvSpPr>
              <a:spLocks noChangeShapeType="1"/>
            </p:cNvSpPr>
            <p:nvPr/>
          </p:nvSpPr>
          <p:spPr bwMode="auto">
            <a:xfrm>
              <a:off x="6231154" y="2663504"/>
              <a:ext cx="627928" cy="827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55" name="Line 123"/>
            <p:cNvSpPr>
              <a:spLocks noChangeShapeType="1"/>
            </p:cNvSpPr>
            <p:nvPr/>
          </p:nvSpPr>
          <p:spPr bwMode="auto">
            <a:xfrm flipH="1">
              <a:off x="4136520" y="2663504"/>
              <a:ext cx="818346" cy="745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07" name="Oval 116"/>
            <p:cNvSpPr>
              <a:spLocks noChangeArrowheads="1"/>
            </p:cNvSpPr>
            <p:nvPr/>
          </p:nvSpPr>
          <p:spPr bwMode="auto">
            <a:xfrm>
              <a:off x="6805950" y="327487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37193" y="2178762"/>
            <a:ext cx="90487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574834" y="1590966"/>
            <a:ext cx="955025" cy="3906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/>
              <a:t>explaining</a:t>
            </a:r>
          </a:p>
          <a:p>
            <a:pPr algn="ctr"/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560111" y="2327957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describing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89415" y="5818095"/>
            <a:ext cx="588529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endParaRPr lang="en-US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55114" y="105056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0886" y="265028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950981" y="1549084"/>
            <a:ext cx="800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96" name="Oval 116"/>
          <p:cNvSpPr>
            <a:spLocks noChangeArrowheads="1"/>
          </p:cNvSpPr>
          <p:nvPr/>
        </p:nvSpPr>
        <p:spPr bwMode="auto">
          <a:xfrm>
            <a:off x="3926986" y="315525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7" name="Oval 116"/>
          <p:cNvSpPr>
            <a:spLocks noChangeArrowheads="1"/>
          </p:cNvSpPr>
          <p:nvPr/>
        </p:nvSpPr>
        <p:spPr bwMode="auto">
          <a:xfrm>
            <a:off x="600482" y="1596852"/>
            <a:ext cx="1456918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9" name="Oval 116"/>
          <p:cNvSpPr>
            <a:spLocks noChangeArrowheads="1"/>
          </p:cNvSpPr>
          <p:nvPr/>
        </p:nvSpPr>
        <p:spPr bwMode="auto">
          <a:xfrm>
            <a:off x="7223126" y="1678104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cxnSp>
        <p:nvCxnSpPr>
          <p:cNvPr id="3" name="Straight Connector 2"/>
          <p:cNvCxnSpPr>
            <a:stCxn id="18434" idx="4"/>
            <a:endCxn id="96" idx="0"/>
          </p:cNvCxnSpPr>
          <p:nvPr/>
        </p:nvCxnSpPr>
        <p:spPr>
          <a:xfrm flipH="1">
            <a:off x="4678162" y="2222778"/>
            <a:ext cx="106574" cy="93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34623" y="2212541"/>
            <a:ext cx="832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explaining</a:t>
            </a: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808995" y="1709819"/>
            <a:ext cx="11722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Articles of Confederation</a:t>
            </a:r>
          </a:p>
          <a:p>
            <a:r>
              <a:rPr lang="en-US" sz="900" dirty="0" smtClean="0"/>
              <a:t>4,5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0009" y="2621233"/>
            <a:ext cx="114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Events of Constitutional Convention</a:t>
            </a:r>
          </a:p>
          <a:p>
            <a:r>
              <a:rPr lang="en-US" sz="900" dirty="0" smtClean="0"/>
              <a:t>11,12,18,3,9,25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8215" y="3258567"/>
            <a:ext cx="107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Bill of Rights</a:t>
            </a:r>
          </a:p>
          <a:p>
            <a:r>
              <a:rPr lang="en-US" sz="900" dirty="0" smtClean="0"/>
              <a:t>12,13,21,22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2857981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Federalists vs. Antifederalists</a:t>
            </a:r>
          </a:p>
          <a:p>
            <a:r>
              <a:rPr lang="en-US" sz="900" dirty="0" smtClean="0"/>
              <a:t>19,20,5,23,24,28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9691" y="1760745"/>
            <a:ext cx="10915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People of the Constitutional Era</a:t>
            </a:r>
          </a:p>
          <a:p>
            <a:r>
              <a:rPr lang="en-US" sz="900" dirty="0" smtClean="0"/>
              <a:t>8,10,14,16,17,26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3777119" y="1321075"/>
            <a:ext cx="200338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How our founding fathers united the people into a democratic </a:t>
            </a:r>
            <a:r>
              <a:rPr lang="en-US" sz="900" dirty="0" smtClean="0"/>
              <a:t>government</a:t>
            </a:r>
          </a:p>
          <a:p>
            <a:pPr algn="ctr"/>
            <a:r>
              <a:rPr lang="en-US" sz="900" dirty="0" smtClean="0"/>
              <a:t>by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6054" y="567058"/>
            <a:ext cx="368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Writing the Constitution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9392" y="2178762"/>
            <a:ext cx="11547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Strengths:</a:t>
            </a:r>
          </a:p>
          <a:p>
            <a:r>
              <a:rPr lang="en-US" sz="1000" dirty="0" smtClean="0"/>
              <a:t>-States rights</a:t>
            </a:r>
          </a:p>
          <a:p>
            <a:r>
              <a:rPr lang="en-US" sz="1000" dirty="0" smtClean="0"/>
              <a:t>-Equal Power in Congress</a:t>
            </a:r>
          </a:p>
          <a:p>
            <a:r>
              <a:rPr lang="en-US" sz="1000" dirty="0" smtClean="0"/>
              <a:t>-Congress’ power to make war and peace, raise army/navy, print money and postal system</a:t>
            </a:r>
          </a:p>
          <a:p>
            <a:r>
              <a:rPr lang="en-US" sz="1000" dirty="0" smtClean="0"/>
              <a:t>Weaknesses:</a:t>
            </a:r>
          </a:p>
          <a:p>
            <a:r>
              <a:rPr lang="en-US" sz="1000" dirty="0" smtClean="0"/>
              <a:t>-Lack of strong fed </a:t>
            </a:r>
            <a:r>
              <a:rPr lang="en-US" sz="1000" dirty="0" err="1" smtClean="0"/>
              <a:t>govt</a:t>
            </a:r>
            <a:endParaRPr lang="en-US" sz="1000" dirty="0" smtClean="0"/>
          </a:p>
          <a:p>
            <a:r>
              <a:rPr lang="en-US" sz="1000" dirty="0" smtClean="0"/>
              <a:t>-no taxes (no money for army=no protection</a:t>
            </a:r>
          </a:p>
          <a:p>
            <a:r>
              <a:rPr lang="en-US" sz="1000" dirty="0" smtClean="0"/>
              <a:t>-no main leader</a:t>
            </a:r>
          </a:p>
          <a:p>
            <a:r>
              <a:rPr lang="en-US" sz="1000" dirty="0" smtClean="0"/>
              <a:t>-no court system to settle disputes </a:t>
            </a:r>
            <a:r>
              <a:rPr lang="en-US" sz="1000" dirty="0" err="1" smtClean="0"/>
              <a:t>btwn</a:t>
            </a:r>
            <a:r>
              <a:rPr lang="en-US" sz="1000" dirty="0" smtClean="0"/>
              <a:t> states.</a:t>
            </a:r>
          </a:p>
          <a:p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1889415" y="3267564"/>
            <a:ext cx="1234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</a:t>
            </a:r>
            <a:r>
              <a:rPr lang="en-US" sz="1000" dirty="0" err="1" smtClean="0"/>
              <a:t>Phily</a:t>
            </a:r>
            <a:r>
              <a:rPr lang="en-US" sz="1000" dirty="0" smtClean="0"/>
              <a:t> Convention Created Constitution 1787</a:t>
            </a:r>
          </a:p>
          <a:p>
            <a:r>
              <a:rPr lang="en-US" sz="1000" dirty="0" smtClean="0"/>
              <a:t>-Great Compromise: New Jersey and Virginia Plans</a:t>
            </a:r>
          </a:p>
          <a:p>
            <a:r>
              <a:rPr lang="en-US" sz="1000" dirty="0" smtClean="0"/>
              <a:t>-3/5s Compromise</a:t>
            </a:r>
          </a:p>
          <a:p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926986" y="3697241"/>
            <a:ext cx="14641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Amendments </a:t>
            </a:r>
          </a:p>
          <a:p>
            <a:r>
              <a:rPr lang="en-US" sz="1000" dirty="0" smtClean="0"/>
              <a:t>1-free press, speech, religion, assembly</a:t>
            </a:r>
          </a:p>
          <a:p>
            <a:r>
              <a:rPr lang="en-US" sz="1000" dirty="0" smtClean="0"/>
              <a:t>2-bear arms</a:t>
            </a:r>
          </a:p>
          <a:p>
            <a:r>
              <a:rPr lang="en-US" sz="1000" dirty="0" smtClean="0"/>
              <a:t>3-no quartering soldiers</a:t>
            </a:r>
          </a:p>
          <a:p>
            <a:r>
              <a:rPr lang="en-US" sz="1000" dirty="0" smtClean="0"/>
              <a:t>4-no search or seize w/o warrant</a:t>
            </a:r>
          </a:p>
          <a:p>
            <a:r>
              <a:rPr lang="en-US" sz="1000" dirty="0" smtClean="0"/>
              <a:t>5-no double jeopardy</a:t>
            </a:r>
          </a:p>
          <a:p>
            <a:r>
              <a:rPr lang="en-US" sz="1000" dirty="0" smtClean="0"/>
              <a:t>6-speedy trial</a:t>
            </a:r>
          </a:p>
          <a:p>
            <a:r>
              <a:rPr lang="en-US" sz="1000" dirty="0" smtClean="0"/>
              <a:t>7-jury of your peers</a:t>
            </a:r>
          </a:p>
          <a:p>
            <a:r>
              <a:rPr lang="en-US" sz="1000" dirty="0" smtClean="0"/>
              <a:t>8-no cruel and unusual punishment</a:t>
            </a:r>
          </a:p>
          <a:p>
            <a:r>
              <a:rPr lang="en-US" sz="1000" dirty="0" smtClean="0"/>
              <a:t>9-other rights are fine</a:t>
            </a:r>
          </a:p>
          <a:p>
            <a:r>
              <a:rPr lang="en-US" sz="1000" dirty="0" smtClean="0"/>
              <a:t>10-other rights to states.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965884" y="3443233"/>
            <a:ext cx="15023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-Federalist-strong central </a:t>
            </a:r>
            <a:r>
              <a:rPr lang="en-US" sz="1000" dirty="0" err="1" smtClean="0"/>
              <a:t>govt</a:t>
            </a:r>
            <a:endParaRPr lang="en-US" sz="1000" dirty="0" smtClean="0"/>
          </a:p>
          <a:p>
            <a:r>
              <a:rPr lang="en-US" sz="1000" dirty="0" smtClean="0"/>
              <a:t>-Antifederalists-weak central/states have power</a:t>
            </a:r>
          </a:p>
          <a:p>
            <a:r>
              <a:rPr lang="en-US" sz="1000" dirty="0" smtClean="0"/>
              <a:t>-Federalists papers</a:t>
            </a:r>
          </a:p>
          <a:p>
            <a:r>
              <a:rPr lang="en-US" sz="1000" dirty="0" smtClean="0"/>
              <a:t>-Antifederalists writings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32544" y="2415510"/>
            <a:ext cx="12189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Sam and John Adams</a:t>
            </a:r>
          </a:p>
          <a:p>
            <a:r>
              <a:rPr lang="en-US" sz="1000" dirty="0" smtClean="0"/>
              <a:t>Ben Franklin</a:t>
            </a:r>
          </a:p>
          <a:p>
            <a:r>
              <a:rPr lang="en-US" sz="1000" dirty="0" smtClean="0"/>
              <a:t>George Mason</a:t>
            </a:r>
          </a:p>
          <a:p>
            <a:r>
              <a:rPr lang="en-US" sz="1000" dirty="0" smtClean="0"/>
              <a:t>James Madison</a:t>
            </a:r>
          </a:p>
          <a:p>
            <a:r>
              <a:rPr lang="en-US" sz="1000" dirty="0" smtClean="0"/>
              <a:t>Alex Hamilton</a:t>
            </a:r>
          </a:p>
          <a:p>
            <a:r>
              <a:rPr lang="en-US" sz="1000" dirty="0" smtClean="0"/>
              <a:t>Patrick Henry</a:t>
            </a:r>
          </a:p>
          <a:p>
            <a:r>
              <a:rPr lang="en-US" sz="1000" dirty="0" smtClean="0"/>
              <a:t>George </a:t>
            </a:r>
            <a:r>
              <a:rPr lang="en-US" sz="1000" dirty="0" smtClean="0"/>
              <a:t>Washington</a:t>
            </a:r>
          </a:p>
          <a:p>
            <a:r>
              <a:rPr lang="en-US" sz="1000" dirty="0" smtClean="0"/>
              <a:t>Thomas Jefferson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705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 dirty="0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32246" y="5754354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535507" y="5975132"/>
            <a:ext cx="577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 UNIT SELF-TEST </a:t>
            </a:r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QUESTION</a:t>
            </a:r>
            <a:endParaRPr lang="en-US" altLang="en-US" sz="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84721" y="1357419"/>
            <a:ext cx="6556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>
              <a:latin typeface="Arial" charset="0"/>
            </a:endParaRPr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824058" y="830637"/>
            <a:ext cx="115714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608" eaLnBrk="0" hangingPunct="0"/>
            <a:r>
              <a:rPr lang="en-US" altLang="en-US" sz="800" b="1" dirty="0" smtClean="0">
                <a:solidFill>
                  <a:srgbClr val="000000"/>
                </a:solidFill>
                <a:latin typeface="Arial" charset="0"/>
              </a:rPr>
              <a:t>Expanded UNIT </a:t>
            </a:r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MAP</a:t>
            </a:r>
            <a:endParaRPr lang="en-US" altLang="en-US" dirty="0"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36993" y="457339"/>
            <a:ext cx="3944215" cy="479051"/>
            <a:chOff x="2711740" y="806824"/>
            <a:chExt cx="3944215" cy="479051"/>
          </a:xfrm>
        </p:grpSpPr>
        <p:sp>
          <p:nvSpPr>
            <p:cNvPr id="18495" name="Rectangle 63"/>
            <p:cNvSpPr>
              <a:spLocks noChangeArrowheads="1"/>
            </p:cNvSpPr>
            <p:nvPr/>
          </p:nvSpPr>
          <p:spPr bwMode="auto">
            <a:xfrm>
              <a:off x="2736273" y="993122"/>
              <a:ext cx="3896591" cy="2308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pPr algn="ctr"/>
              <a:r>
                <a:rPr lang="en-US" sz="1000" dirty="0" smtClean="0"/>
                <a:t> </a:t>
              </a:r>
              <a:endParaRPr lang="en-US" sz="1000" dirty="0"/>
            </a:p>
          </p:txBody>
        </p:sp>
        <p:sp>
          <p:nvSpPr>
            <p:cNvPr id="18496" name="Rectangle 64"/>
            <p:cNvSpPr>
              <a:spLocks noChangeArrowheads="1"/>
            </p:cNvSpPr>
            <p:nvPr/>
          </p:nvSpPr>
          <p:spPr bwMode="auto">
            <a:xfrm>
              <a:off x="2711740" y="806824"/>
              <a:ext cx="3944215" cy="479051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498" name="Rectangle 66"/>
            <p:cNvSpPr>
              <a:spLocks noChangeArrowheads="1"/>
            </p:cNvSpPr>
            <p:nvPr/>
          </p:nvSpPr>
          <p:spPr bwMode="auto">
            <a:xfrm>
              <a:off x="4173682" y="848845"/>
              <a:ext cx="904094" cy="13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608" eaLnBrk="0" hangingPunct="0"/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</a:rPr>
                <a:t>CURRENT UNIT:</a:t>
              </a:r>
              <a:endParaRPr lang="en-US" altLang="en-US" dirty="0">
                <a:latin typeface="Arial" charset="0"/>
              </a:endParaRPr>
            </a:p>
          </p:txBody>
        </p:sp>
      </p:grp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1171142" y="5755754"/>
            <a:ext cx="2165" cy="8080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794103" y="993926"/>
            <a:ext cx="5674133" cy="2367201"/>
            <a:chOff x="2634169" y="1545011"/>
            <a:chExt cx="5674133" cy="2367201"/>
          </a:xfrm>
        </p:grpSpPr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>
              <a:off x="4547467" y="1545011"/>
              <a:ext cx="2154670" cy="122885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lIns="91429" tIns="45714" rIns="91429" bIns="45714"/>
            <a:lstStyle/>
            <a:p>
              <a:pPr algn="ctr" defTabSz="914608" eaLnBrk="0" hangingPunct="0"/>
              <a:endParaRPr lang="en-US" sz="1000" dirty="0">
                <a:latin typeface="Times" charset="0"/>
              </a:endParaRPr>
            </a:p>
          </p:txBody>
        </p:sp>
        <p:sp>
          <p:nvSpPr>
            <p:cNvPr id="18539" name="Line 107"/>
            <p:cNvSpPr>
              <a:spLocks noChangeShapeType="1"/>
            </p:cNvSpPr>
            <p:nvPr/>
          </p:nvSpPr>
          <p:spPr bwMode="auto">
            <a:xfrm flipH="1">
              <a:off x="2867911" y="2152916"/>
              <a:ext cx="1679556" cy="3178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lIns="82058" tIns="41029" rIns="82058" bIns="41029" anchor="ctr"/>
            <a:lstStyle/>
            <a:p>
              <a:endParaRPr lang="en-US"/>
            </a:p>
          </p:txBody>
        </p:sp>
        <p:sp>
          <p:nvSpPr>
            <p:cNvPr id="18547" name="Line 115"/>
            <p:cNvSpPr>
              <a:spLocks noChangeShapeType="1"/>
            </p:cNvSpPr>
            <p:nvPr/>
          </p:nvSpPr>
          <p:spPr bwMode="auto">
            <a:xfrm>
              <a:off x="6591011" y="2280398"/>
              <a:ext cx="1442626" cy="2674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48" name="Oval 116"/>
            <p:cNvSpPr>
              <a:spLocks noChangeArrowheads="1"/>
            </p:cNvSpPr>
            <p:nvPr/>
          </p:nvSpPr>
          <p:spPr bwMode="auto">
            <a:xfrm>
              <a:off x="2634169" y="317231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1000" dirty="0"/>
            </a:p>
          </p:txBody>
        </p:sp>
        <p:sp>
          <p:nvSpPr>
            <p:cNvPr id="18553" name="Line 121"/>
            <p:cNvSpPr>
              <a:spLocks noChangeShapeType="1"/>
            </p:cNvSpPr>
            <p:nvPr/>
          </p:nvSpPr>
          <p:spPr bwMode="auto">
            <a:xfrm>
              <a:off x="6231154" y="2663504"/>
              <a:ext cx="627928" cy="8274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8555" name="Line 123"/>
            <p:cNvSpPr>
              <a:spLocks noChangeShapeType="1"/>
            </p:cNvSpPr>
            <p:nvPr/>
          </p:nvSpPr>
          <p:spPr bwMode="auto">
            <a:xfrm flipH="1">
              <a:off x="4136520" y="2663504"/>
              <a:ext cx="818346" cy="745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82058" tIns="41029" rIns="82058" bIns="41029"/>
            <a:lstStyle/>
            <a:p>
              <a:endParaRPr lang="en-US"/>
            </a:p>
          </p:txBody>
        </p:sp>
        <p:sp>
          <p:nvSpPr>
            <p:cNvPr id="107" name="Oval 116"/>
            <p:cNvSpPr>
              <a:spLocks noChangeArrowheads="1"/>
            </p:cNvSpPr>
            <p:nvPr/>
          </p:nvSpPr>
          <p:spPr bwMode="auto">
            <a:xfrm>
              <a:off x="6805950" y="3274878"/>
              <a:ext cx="1502352" cy="63733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1429" tIns="45714" rIns="91429" bIns="45714" anchor="ctr"/>
            <a:lstStyle/>
            <a:p>
              <a:pPr algn="ctr" defTabSz="914608"/>
              <a:endParaRPr lang="en-US" sz="8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337193" y="2178762"/>
            <a:ext cx="90487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574834" y="1590966"/>
            <a:ext cx="955025" cy="390636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/>
              <a:t>explaining</a:t>
            </a:r>
          </a:p>
          <a:p>
            <a:pPr algn="ctr"/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560111" y="2327957"/>
            <a:ext cx="826029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sz="1000" dirty="0" smtClean="0"/>
              <a:t>describing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89415" y="5818095"/>
            <a:ext cx="5885295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marL="205146" indent="-205146">
              <a:buAutoNum type="arabicPeriod"/>
            </a:pPr>
            <a:endParaRPr lang="en-US" sz="1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55114" y="105056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0886" y="265028"/>
            <a:ext cx="1801091" cy="23674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950981" y="1549084"/>
            <a:ext cx="8003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analyzing</a:t>
            </a:r>
            <a:endParaRPr lang="en-US" sz="1000" dirty="0"/>
          </a:p>
        </p:txBody>
      </p:sp>
      <p:sp>
        <p:nvSpPr>
          <p:cNvPr id="96" name="Oval 116"/>
          <p:cNvSpPr>
            <a:spLocks noChangeArrowheads="1"/>
          </p:cNvSpPr>
          <p:nvPr/>
        </p:nvSpPr>
        <p:spPr bwMode="auto">
          <a:xfrm>
            <a:off x="3926986" y="3155258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7" name="Oval 116"/>
          <p:cNvSpPr>
            <a:spLocks noChangeArrowheads="1"/>
          </p:cNvSpPr>
          <p:nvPr/>
        </p:nvSpPr>
        <p:spPr bwMode="auto">
          <a:xfrm>
            <a:off x="600482" y="1596852"/>
            <a:ext cx="1456918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sp>
        <p:nvSpPr>
          <p:cNvPr id="99" name="Oval 116"/>
          <p:cNvSpPr>
            <a:spLocks noChangeArrowheads="1"/>
          </p:cNvSpPr>
          <p:nvPr/>
        </p:nvSpPr>
        <p:spPr bwMode="auto">
          <a:xfrm>
            <a:off x="7223126" y="1678104"/>
            <a:ext cx="1502352" cy="63733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 defTabSz="914608"/>
            <a:endParaRPr lang="en-US" sz="1000" dirty="0"/>
          </a:p>
        </p:txBody>
      </p:sp>
      <p:cxnSp>
        <p:nvCxnSpPr>
          <p:cNvPr id="3" name="Straight Connector 2"/>
          <p:cNvCxnSpPr>
            <a:stCxn id="18434" idx="4"/>
            <a:endCxn id="96" idx="0"/>
          </p:cNvCxnSpPr>
          <p:nvPr/>
        </p:nvCxnSpPr>
        <p:spPr>
          <a:xfrm flipH="1">
            <a:off x="4678162" y="2222778"/>
            <a:ext cx="106574" cy="932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34623" y="2212541"/>
            <a:ext cx="8327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explaining</a:t>
            </a: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808995" y="1709819"/>
            <a:ext cx="11722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Articles of Confederation</a:t>
            </a:r>
          </a:p>
          <a:p>
            <a:r>
              <a:rPr lang="en-US" sz="900" dirty="0" smtClean="0"/>
              <a:t>4,5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2070009" y="2621233"/>
            <a:ext cx="114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Events of Constitutional Convention</a:t>
            </a:r>
          </a:p>
          <a:p>
            <a:r>
              <a:rPr lang="en-US" sz="900" dirty="0" smtClean="0"/>
              <a:t>11,12,18,3,9,25</a:t>
            </a:r>
            <a:endParaRPr lang="en-US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8215" y="3258567"/>
            <a:ext cx="107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Bill of Rights</a:t>
            </a:r>
          </a:p>
          <a:p>
            <a:r>
              <a:rPr lang="en-US" sz="900" dirty="0" smtClean="0"/>
              <a:t>12,13,21,22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2857981"/>
            <a:ext cx="106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Federalists vs. Antifederalists</a:t>
            </a:r>
          </a:p>
          <a:p>
            <a:r>
              <a:rPr lang="en-US" sz="900" dirty="0" smtClean="0"/>
              <a:t>19,20,5,23,24,28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7459691" y="1760745"/>
            <a:ext cx="10915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People of the Constitutional Era</a:t>
            </a:r>
          </a:p>
          <a:p>
            <a:r>
              <a:rPr lang="en-US" sz="900" dirty="0" smtClean="0"/>
              <a:t>8,10,14,16,17,26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3777119" y="1321075"/>
            <a:ext cx="200338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How our founding fathers united the people into a democratic </a:t>
            </a:r>
            <a:r>
              <a:rPr lang="en-US" sz="900" dirty="0" smtClean="0"/>
              <a:t>government</a:t>
            </a:r>
          </a:p>
          <a:p>
            <a:pPr algn="ctr"/>
            <a:r>
              <a:rPr lang="en-US" sz="900" dirty="0" smtClean="0"/>
              <a:t>by</a:t>
            </a:r>
            <a:endParaRPr lang="en-US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2866054" y="567058"/>
            <a:ext cx="368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Writing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607</Words>
  <Application>Microsoft Office PowerPoint</Application>
  <PresentationFormat>On-screen Show (4:3)</PresentationFormat>
  <Paragraphs>189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Portillo</dc:creator>
  <cp:lastModifiedBy>Eloy Garsez</cp:lastModifiedBy>
  <cp:revision>52</cp:revision>
  <cp:lastPrinted>2013-10-17T12:49:33Z</cp:lastPrinted>
  <dcterms:created xsi:type="dcterms:W3CDTF">2013-08-20T21:53:43Z</dcterms:created>
  <dcterms:modified xsi:type="dcterms:W3CDTF">2014-11-17T21:53:33Z</dcterms:modified>
</cp:coreProperties>
</file>