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980238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3600" y="685800"/>
            <a:ext cx="46536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8000" y="4343400"/>
            <a:ext cx="5584174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1124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98000" y="4343400"/>
            <a:ext cx="5584174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433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98000" y="4343400"/>
            <a:ext cx="5584174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555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98000" y="4343400"/>
            <a:ext cx="5584174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30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98000" y="4343400"/>
            <a:ext cx="5584174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57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547467" y="1545011"/>
            <a:ext cx="2154670" cy="1051952"/>
          </a:xfrm>
          <a:prstGeom prst="ellipse">
            <a:avLst/>
          </a:prstGeom>
          <a:solidFill>
            <a:schemeClr val="lt1"/>
          </a:solidFill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regional tensions that divided the United States prior to the Civil War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by</a:t>
            </a:r>
          </a:p>
        </p:txBody>
      </p:sp>
      <p:sp>
        <p:nvSpPr>
          <p:cNvPr id="85" name="Shape 85"/>
          <p:cNvSpPr/>
          <p:nvPr/>
        </p:nvSpPr>
        <p:spPr>
          <a:xfrm>
            <a:off x="6445251" y="197506"/>
            <a:ext cx="301365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86" name="Shape 86"/>
          <p:cNvSpPr/>
          <p:nvPr/>
        </p:nvSpPr>
        <p:spPr>
          <a:xfrm>
            <a:off x="6445251" y="350186"/>
            <a:ext cx="278923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6807492" y="280150"/>
            <a:ext cx="1896341" cy="2800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Shape 88"/>
          <p:cNvSpPr/>
          <p:nvPr/>
        </p:nvSpPr>
        <p:spPr>
          <a:xfrm>
            <a:off x="711491" y="210112"/>
            <a:ext cx="1894748" cy="246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Unit Organizer </a:t>
            </a:r>
          </a:p>
        </p:txBody>
      </p:sp>
      <p:sp>
        <p:nvSpPr>
          <p:cNvPr id="89" name="Shape 89"/>
          <p:cNvSpPr/>
          <p:nvPr/>
        </p:nvSpPr>
        <p:spPr>
          <a:xfrm>
            <a:off x="4094307" y="315167"/>
            <a:ext cx="884857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BIGGER PICTURE</a:t>
            </a:r>
          </a:p>
        </p:txBody>
      </p:sp>
      <p:sp>
        <p:nvSpPr>
          <p:cNvPr id="90" name="Shape 90"/>
          <p:cNvSpPr/>
          <p:nvPr/>
        </p:nvSpPr>
        <p:spPr>
          <a:xfrm>
            <a:off x="1073729" y="843245"/>
            <a:ext cx="535402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LAST UNIT</a:t>
            </a:r>
          </a:p>
        </p:txBody>
      </p:sp>
      <p:sp>
        <p:nvSpPr>
          <p:cNvPr id="91" name="Shape 91"/>
          <p:cNvSpPr/>
          <p:nvPr/>
        </p:nvSpPr>
        <p:spPr>
          <a:xfrm>
            <a:off x="1623582" y="843245"/>
            <a:ext cx="545020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/Experience</a:t>
            </a:r>
          </a:p>
        </p:txBody>
      </p:sp>
      <p:sp>
        <p:nvSpPr>
          <p:cNvPr id="92" name="Shape 92"/>
          <p:cNvSpPr/>
          <p:nvPr/>
        </p:nvSpPr>
        <p:spPr>
          <a:xfrm>
            <a:off x="7312604" y="830638"/>
            <a:ext cx="541814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NEXT UNIT</a:t>
            </a:r>
          </a:p>
        </p:txBody>
      </p:sp>
      <p:sp>
        <p:nvSpPr>
          <p:cNvPr id="93" name="Shape 93"/>
          <p:cNvSpPr/>
          <p:nvPr/>
        </p:nvSpPr>
        <p:spPr>
          <a:xfrm>
            <a:off x="7874002" y="830638"/>
            <a:ext cx="545020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/Experience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x="523875" y="1273271"/>
            <a:ext cx="8226136" cy="2800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Shape 95"/>
          <p:cNvCxnSpPr/>
          <p:nvPr/>
        </p:nvCxnSpPr>
        <p:spPr>
          <a:xfrm>
            <a:off x="512329" y="5101480"/>
            <a:ext cx="8226136" cy="1401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Shape 96"/>
          <p:cNvCxnSpPr/>
          <p:nvPr/>
        </p:nvCxnSpPr>
        <p:spPr>
          <a:xfrm>
            <a:off x="2723286" y="818031"/>
            <a:ext cx="1442" cy="455238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Shape 97"/>
          <p:cNvCxnSpPr/>
          <p:nvPr/>
        </p:nvCxnSpPr>
        <p:spPr>
          <a:xfrm>
            <a:off x="6619878" y="830638"/>
            <a:ext cx="1442" cy="455238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Shape 98"/>
          <p:cNvSpPr/>
          <p:nvPr/>
        </p:nvSpPr>
        <p:spPr>
          <a:xfrm>
            <a:off x="523877" y="491658"/>
            <a:ext cx="2195079" cy="338977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512331" y="479054"/>
            <a:ext cx="2206624" cy="351585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619878" y="479052"/>
            <a:ext cx="2153226" cy="345982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</a:path>
              <a:path w="120000" h="120000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  <a:lnTo>
                  <a:pt x="94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Shape 101"/>
          <p:cNvCxnSpPr/>
          <p:nvPr/>
        </p:nvCxnSpPr>
        <p:spPr>
          <a:xfrm>
            <a:off x="2711740" y="479054"/>
            <a:ext cx="3886487" cy="1401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2" name="Shape 102"/>
          <p:cNvGrpSpPr/>
          <p:nvPr/>
        </p:nvGrpSpPr>
        <p:grpSpPr>
          <a:xfrm>
            <a:off x="2711741" y="525277"/>
            <a:ext cx="4328" cy="246528"/>
            <a:chOff x="1760" y="325"/>
            <a:chExt cx="0" cy="145"/>
          </a:xfrm>
        </p:grpSpPr>
        <p:cxnSp>
          <p:nvCxnSpPr>
            <p:cNvPr id="103" name="Shape 103"/>
            <p:cNvCxnSpPr/>
            <p:nvPr/>
          </p:nvCxnSpPr>
          <p:spPr>
            <a:xfrm>
              <a:off x="1760" y="32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Shape 104"/>
            <p:cNvCxnSpPr/>
            <p:nvPr/>
          </p:nvCxnSpPr>
          <p:spPr>
            <a:xfrm>
              <a:off x="1760" y="388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Shape 105"/>
            <p:cNvCxnSpPr/>
            <p:nvPr/>
          </p:nvCxnSpPr>
          <p:spPr>
            <a:xfrm>
              <a:off x="1760" y="450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6" name="Shape 106"/>
          <p:cNvGrpSpPr/>
          <p:nvPr/>
        </p:nvGrpSpPr>
        <p:grpSpPr>
          <a:xfrm>
            <a:off x="6632862" y="537884"/>
            <a:ext cx="1443" cy="246529"/>
            <a:chOff x="4061" y="332"/>
            <a:chExt cx="0" cy="145"/>
          </a:xfrm>
        </p:grpSpPr>
        <p:cxnSp>
          <p:nvCxnSpPr>
            <p:cNvPr id="107" name="Shape 107"/>
            <p:cNvCxnSpPr/>
            <p:nvPr/>
          </p:nvCxnSpPr>
          <p:spPr>
            <a:xfrm>
              <a:off x="4061" y="332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Shape 108"/>
            <p:cNvCxnSpPr/>
            <p:nvPr/>
          </p:nvCxnSpPr>
          <p:spPr>
            <a:xfrm>
              <a:off x="4061" y="39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Shape 109"/>
            <p:cNvCxnSpPr/>
            <p:nvPr/>
          </p:nvCxnSpPr>
          <p:spPr>
            <a:xfrm>
              <a:off x="4061" y="457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10" name="Shape 110"/>
          <p:cNvCxnSpPr/>
          <p:nvPr/>
        </p:nvCxnSpPr>
        <p:spPr>
          <a:xfrm>
            <a:off x="512331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Shape 111"/>
          <p:cNvCxnSpPr/>
          <p:nvPr/>
        </p:nvCxnSpPr>
        <p:spPr>
          <a:xfrm>
            <a:off x="523877" y="6563847"/>
            <a:ext cx="8214591" cy="2800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Shape 112"/>
          <p:cNvCxnSpPr/>
          <p:nvPr/>
        </p:nvCxnSpPr>
        <p:spPr>
          <a:xfrm>
            <a:off x="8750014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Shape 113"/>
          <p:cNvSpPr/>
          <p:nvPr/>
        </p:nvSpPr>
        <p:spPr>
          <a:xfrm rot="-5400000">
            <a:off x="130693" y="5567076"/>
            <a:ext cx="1100977" cy="2482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UNIT SELF-TEST QUESTIONS</a:t>
            </a:r>
          </a:p>
        </p:txBody>
      </p:sp>
      <p:sp>
        <p:nvSpPr>
          <p:cNvPr id="114" name="Shape 114"/>
          <p:cNvSpPr/>
          <p:nvPr/>
        </p:nvSpPr>
        <p:spPr>
          <a:xfrm>
            <a:off x="963294" y="633990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/>
          <p:nvPr/>
        </p:nvSpPr>
        <p:spPr>
          <a:xfrm rot="960000">
            <a:off x="5284723" y="1357420"/>
            <a:ext cx="655629" cy="1692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about...</a:t>
            </a:r>
          </a:p>
        </p:txBody>
      </p:sp>
      <p:cxnSp>
        <p:nvCxnSpPr>
          <p:cNvPr id="116" name="Shape 116"/>
          <p:cNvCxnSpPr/>
          <p:nvPr/>
        </p:nvCxnSpPr>
        <p:spPr>
          <a:xfrm>
            <a:off x="2267241" y="1285876"/>
            <a:ext cx="1442" cy="3815602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Shape 117"/>
          <p:cNvCxnSpPr/>
          <p:nvPr/>
        </p:nvCxnSpPr>
        <p:spPr>
          <a:xfrm>
            <a:off x="536866" y="1578629"/>
            <a:ext cx="1741920" cy="1400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8" name="Shape 118"/>
          <p:cNvSpPr/>
          <p:nvPr/>
        </p:nvSpPr>
        <p:spPr>
          <a:xfrm rot="5400000">
            <a:off x="8532461" y="5885967"/>
            <a:ext cx="296556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UNIT </a:t>
            </a:r>
          </a:p>
        </p:txBody>
      </p:sp>
      <p:sp>
        <p:nvSpPr>
          <p:cNvPr id="119" name="Shape 119"/>
          <p:cNvSpPr/>
          <p:nvPr/>
        </p:nvSpPr>
        <p:spPr>
          <a:xfrm rot="5400000">
            <a:off x="8072016" y="5882466"/>
            <a:ext cx="833562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RELATIONSHIPS</a:t>
            </a:r>
          </a:p>
        </p:txBody>
      </p:sp>
      <p:sp>
        <p:nvSpPr>
          <p:cNvPr id="120" name="Shape 120"/>
          <p:cNvSpPr/>
          <p:nvPr/>
        </p:nvSpPr>
        <p:spPr>
          <a:xfrm>
            <a:off x="910650" y="1299884"/>
            <a:ext cx="1023214" cy="122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Schedule</a:t>
            </a:r>
          </a:p>
        </p:txBody>
      </p:sp>
      <p:cxnSp>
        <p:nvCxnSpPr>
          <p:cNvPr id="121" name="Shape 121"/>
          <p:cNvCxnSpPr/>
          <p:nvPr/>
        </p:nvCxnSpPr>
        <p:spPr>
          <a:xfrm>
            <a:off x="7065817" y="5125292"/>
            <a:ext cx="1443" cy="142734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Shape 122"/>
          <p:cNvCxnSpPr/>
          <p:nvPr/>
        </p:nvCxnSpPr>
        <p:spPr>
          <a:xfrm>
            <a:off x="8397875" y="5125292"/>
            <a:ext cx="2885" cy="1427348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Shape 123"/>
          <p:cNvCxnSpPr/>
          <p:nvPr/>
        </p:nvCxnSpPr>
        <p:spPr>
          <a:xfrm>
            <a:off x="512331" y="818031"/>
            <a:ext cx="8249226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" name="Shape 124"/>
          <p:cNvSpPr/>
          <p:nvPr/>
        </p:nvSpPr>
        <p:spPr>
          <a:xfrm>
            <a:off x="2776396" y="966354"/>
            <a:ext cx="3896590" cy="2308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Sectionalism</a:t>
            </a:r>
          </a:p>
        </p:txBody>
      </p:sp>
      <p:sp>
        <p:nvSpPr>
          <p:cNvPr id="125" name="Shape 125"/>
          <p:cNvSpPr/>
          <p:nvPr/>
        </p:nvSpPr>
        <p:spPr>
          <a:xfrm>
            <a:off x="2711741" y="806825"/>
            <a:ext cx="3944215" cy="479050"/>
          </a:xfrm>
          <a:prstGeom prst="rect">
            <a:avLst/>
          </a:prstGeom>
          <a:noFill/>
          <a:ln w="428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2619375" y="1344708"/>
            <a:ext cx="49532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MAP</a:t>
            </a:r>
          </a:p>
        </p:txBody>
      </p:sp>
      <p:sp>
        <p:nvSpPr>
          <p:cNvPr id="127" name="Shape 127"/>
          <p:cNvSpPr/>
          <p:nvPr/>
        </p:nvSpPr>
        <p:spPr>
          <a:xfrm>
            <a:off x="4173682" y="848846"/>
            <a:ext cx="904093" cy="138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CURRENT UNIT:</a:t>
            </a:r>
          </a:p>
        </p:txBody>
      </p:sp>
      <p:sp>
        <p:nvSpPr>
          <p:cNvPr id="128" name="Shape 128"/>
          <p:cNvSpPr/>
          <p:nvPr/>
        </p:nvSpPr>
        <p:spPr>
          <a:xfrm>
            <a:off x="2770908" y="876862"/>
            <a:ext cx="163079" cy="152681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571500" y="843245"/>
            <a:ext cx="163079" cy="1610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6692036" y="843245"/>
            <a:ext cx="163079" cy="149879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2326408" y="1333500"/>
            <a:ext cx="163079" cy="1638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8540750" y="5160310"/>
            <a:ext cx="163079" cy="165286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583047" y="6307514"/>
            <a:ext cx="164523" cy="1624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583047" y="1322294"/>
            <a:ext cx="164523" cy="1638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817091" y="88806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6" name="Shape 136"/>
          <p:cNvSpPr/>
          <p:nvPr/>
        </p:nvSpPr>
        <p:spPr>
          <a:xfrm>
            <a:off x="6738217" y="85305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37" name="Shape 137"/>
          <p:cNvSpPr/>
          <p:nvPr/>
        </p:nvSpPr>
        <p:spPr>
          <a:xfrm>
            <a:off x="617681" y="85305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38" name="Shape 138"/>
          <p:cNvSpPr/>
          <p:nvPr/>
        </p:nvSpPr>
        <p:spPr>
          <a:xfrm>
            <a:off x="3882160" y="291353"/>
            <a:ext cx="164523" cy="1638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3918239" y="315167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40" name="Shape 140"/>
          <p:cNvSpPr/>
          <p:nvPr/>
        </p:nvSpPr>
        <p:spPr>
          <a:xfrm>
            <a:off x="2384136" y="136852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141" name="Shape 141"/>
          <p:cNvSpPr/>
          <p:nvPr/>
        </p:nvSpPr>
        <p:spPr>
          <a:xfrm>
            <a:off x="8598477" y="5193928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142" name="Shape 142"/>
          <p:cNvSpPr/>
          <p:nvPr/>
        </p:nvSpPr>
        <p:spPr>
          <a:xfrm>
            <a:off x="629227" y="632992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143" name="Shape 143"/>
          <p:cNvSpPr/>
          <p:nvPr/>
        </p:nvSpPr>
        <p:spPr>
          <a:xfrm>
            <a:off x="629227" y="1344708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cxnSp>
        <p:nvCxnSpPr>
          <p:cNvPr id="144" name="Shape 144"/>
          <p:cNvCxnSpPr/>
          <p:nvPr/>
        </p:nvCxnSpPr>
        <p:spPr>
          <a:xfrm>
            <a:off x="6807492" y="442633"/>
            <a:ext cx="1896341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5" name="Shape 145"/>
          <p:cNvSpPr/>
          <p:nvPr/>
        </p:nvSpPr>
        <p:spPr>
          <a:xfrm>
            <a:off x="7087468" y="105057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7137978" y="270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571502" y="2175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8" name="Shape 148"/>
          <p:cNvGrpSpPr/>
          <p:nvPr/>
        </p:nvGrpSpPr>
        <p:grpSpPr>
          <a:xfrm>
            <a:off x="2079628" y="606521"/>
            <a:ext cx="1324840" cy="93849"/>
            <a:chOff x="1388" y="374"/>
            <a:chExt cx="777" cy="55"/>
          </a:xfrm>
        </p:grpSpPr>
        <p:sp>
          <p:nvSpPr>
            <p:cNvPr id="149" name="Shape 149"/>
            <p:cNvSpPr/>
            <p:nvPr/>
          </p:nvSpPr>
          <p:spPr>
            <a:xfrm>
              <a:off x="1388" y="374"/>
              <a:ext cx="116" cy="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1090"/>
                  </a:moveTo>
                  <a:lnTo>
                    <a:pt x="120000" y="0"/>
                  </a:lnTo>
                  <a:lnTo>
                    <a:pt x="120000" y="61090"/>
                  </a:lnTo>
                  <a:lnTo>
                    <a:pt x="120000" y="120000"/>
                  </a:lnTo>
                  <a:lnTo>
                    <a:pt x="0" y="610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0" name="Shape 150"/>
            <p:cNvCxnSpPr/>
            <p:nvPr/>
          </p:nvCxnSpPr>
          <p:spPr>
            <a:xfrm flipH="1">
              <a:off x="1497" y="395"/>
              <a:ext cx="668" cy="0"/>
            </a:xfrm>
            <a:prstGeom prst="straightConnector1">
              <a:avLst/>
            </a:prstGeom>
            <a:noFill/>
            <a:ln w="222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1" name="Shape 151"/>
          <p:cNvGrpSpPr/>
          <p:nvPr/>
        </p:nvGrpSpPr>
        <p:grpSpPr>
          <a:xfrm>
            <a:off x="5645727" y="581307"/>
            <a:ext cx="1526885" cy="92449"/>
            <a:chOff x="3481" y="358"/>
            <a:chExt cx="897" cy="55"/>
          </a:xfrm>
        </p:grpSpPr>
        <p:sp>
          <p:nvSpPr>
            <p:cNvPr id="152" name="Shape 152"/>
            <p:cNvSpPr/>
            <p:nvPr/>
          </p:nvSpPr>
          <p:spPr>
            <a:xfrm flipH="1">
              <a:off x="4262" y="358"/>
              <a:ext cx="116" cy="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1090"/>
                  </a:moveTo>
                  <a:lnTo>
                    <a:pt x="120000" y="0"/>
                  </a:lnTo>
                  <a:lnTo>
                    <a:pt x="120000" y="61090"/>
                  </a:lnTo>
                  <a:lnTo>
                    <a:pt x="120000" y="120000"/>
                  </a:lnTo>
                  <a:lnTo>
                    <a:pt x="0" y="610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3" name="Shape 153"/>
            <p:cNvCxnSpPr/>
            <p:nvPr/>
          </p:nvCxnSpPr>
          <p:spPr>
            <a:xfrm>
              <a:off x="3481" y="379"/>
              <a:ext cx="788" cy="0"/>
            </a:xfrm>
            <a:prstGeom prst="straightConnector1">
              <a:avLst/>
            </a:prstGeom>
            <a:noFill/>
            <a:ln w="222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54" name="Shape 154"/>
          <p:cNvCxnSpPr/>
          <p:nvPr/>
        </p:nvCxnSpPr>
        <p:spPr>
          <a:xfrm>
            <a:off x="865909" y="5126694"/>
            <a:ext cx="4330" cy="14035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" name="Shape 155"/>
          <p:cNvCxnSpPr/>
          <p:nvPr/>
        </p:nvCxnSpPr>
        <p:spPr>
          <a:xfrm flipH="1">
            <a:off x="3636817" y="2168338"/>
            <a:ext cx="926521" cy="53788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Shape 156"/>
          <p:cNvCxnSpPr/>
          <p:nvPr/>
        </p:nvCxnSpPr>
        <p:spPr>
          <a:xfrm>
            <a:off x="6591011" y="2280398"/>
            <a:ext cx="691283" cy="40060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7" name="Shape 157"/>
          <p:cNvSpPr/>
          <p:nvPr/>
        </p:nvSpPr>
        <p:spPr>
          <a:xfrm>
            <a:off x="2352678" y="2589439"/>
            <a:ext cx="1671203" cy="707229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North, South, &amp; West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different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economically and socially</a:t>
            </a:r>
          </a:p>
        </p:txBody>
      </p:sp>
      <p:cxnSp>
        <p:nvCxnSpPr>
          <p:cNvPr id="158" name="Shape 158"/>
          <p:cNvCxnSpPr/>
          <p:nvPr/>
        </p:nvCxnSpPr>
        <p:spPr>
          <a:xfrm>
            <a:off x="5567800" y="2557743"/>
            <a:ext cx="44738" cy="44278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9" name="Shape 159"/>
          <p:cNvSpPr txBox="1"/>
          <p:nvPr/>
        </p:nvSpPr>
        <p:spPr>
          <a:xfrm>
            <a:off x="554183" y="1613649"/>
            <a:ext cx="1662545" cy="2706655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*Map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PA-Analogy with visual</a:t>
            </a: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</a:p>
          <a:p>
            <a:pPr marL="0" marR="0" lvl="0" indent="0" algn="l" rtl="0">
              <a:spcBef>
                <a:spcPts val="550"/>
              </a:spcBef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4894553" y="3000532"/>
            <a:ext cx="1502351" cy="637333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Political Events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this era</a:t>
            </a:r>
          </a:p>
        </p:txBody>
      </p:sp>
      <p:sp>
        <p:nvSpPr>
          <p:cNvPr id="161" name="Shape 161"/>
          <p:cNvSpPr/>
          <p:nvPr/>
        </p:nvSpPr>
        <p:spPr>
          <a:xfrm>
            <a:off x="7169553" y="2524125"/>
            <a:ext cx="1502351" cy="637333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 Scott v Sandford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865908" y="993121"/>
            <a:ext cx="1542040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Reform Era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6855114" y="982471"/>
            <a:ext cx="1772225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 War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656514" y="2168338"/>
            <a:ext cx="781271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Explaining 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6692036" y="2325339"/>
            <a:ext cx="826029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922195" y="5174317"/>
            <a:ext cx="5885295" cy="156018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were the North, South, and West different? (Economically, socially, physically)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Kansas Nebraska Act do?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Compromise of 1850 do?</a:t>
            </a:r>
          </a:p>
          <a:p>
            <a:pPr marL="205146" marR="0" lvl="0" indent="-205146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successful were compromises at relieving regional tensions?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was the Dred Scott decision important?</a:t>
            </a:r>
          </a:p>
          <a:p>
            <a:pPr marL="205146" marR="0" lvl="0" indent="-205146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7172614" y="5193928"/>
            <a:ext cx="1131455" cy="852300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944528" y="2706219"/>
            <a:ext cx="800387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3404469" y="501777"/>
            <a:ext cx="2241261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Divisions in America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2278784" y="4824480"/>
            <a:ext cx="637742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Vocab:  Sectionalism, Compromise, Nullify, States Rights, and Protective Tariffs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971262" y="3387225"/>
            <a:ext cx="1220700" cy="45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 Comparison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007425" y="3693375"/>
            <a:ext cx="1236300" cy="58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000"/>
              <a:t>Compromise FRAME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293425" y="3312375"/>
            <a:ext cx="1023300" cy="7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000"/>
              <a:t>TRTW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6445251" y="197506"/>
            <a:ext cx="301365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179" name="Shape 179"/>
          <p:cNvSpPr/>
          <p:nvPr/>
        </p:nvSpPr>
        <p:spPr>
          <a:xfrm>
            <a:off x="6445251" y="350186"/>
            <a:ext cx="278923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</a:p>
        </p:txBody>
      </p:sp>
      <p:cxnSp>
        <p:nvCxnSpPr>
          <p:cNvPr id="180" name="Shape 180"/>
          <p:cNvCxnSpPr/>
          <p:nvPr/>
        </p:nvCxnSpPr>
        <p:spPr>
          <a:xfrm>
            <a:off x="6807492" y="280150"/>
            <a:ext cx="1896341" cy="2800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1" name="Shape 181"/>
          <p:cNvSpPr/>
          <p:nvPr/>
        </p:nvSpPr>
        <p:spPr>
          <a:xfrm>
            <a:off x="711491" y="210112"/>
            <a:ext cx="1894748" cy="246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Unit Organizer </a:t>
            </a:r>
          </a:p>
        </p:txBody>
      </p:sp>
      <p:sp>
        <p:nvSpPr>
          <p:cNvPr id="182" name="Shape 182"/>
          <p:cNvSpPr/>
          <p:nvPr/>
        </p:nvSpPr>
        <p:spPr>
          <a:xfrm>
            <a:off x="523877" y="491658"/>
            <a:ext cx="2195079" cy="338977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512331" y="479054"/>
            <a:ext cx="2206624" cy="351585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6619878" y="479052"/>
            <a:ext cx="2153226" cy="345982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</a:path>
              <a:path w="120000" h="120000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  <a:lnTo>
                  <a:pt x="94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" name="Shape 185"/>
          <p:cNvCxnSpPr/>
          <p:nvPr/>
        </p:nvCxnSpPr>
        <p:spPr>
          <a:xfrm>
            <a:off x="2711740" y="479054"/>
            <a:ext cx="3886487" cy="1401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86" name="Shape 186"/>
          <p:cNvGrpSpPr/>
          <p:nvPr/>
        </p:nvGrpSpPr>
        <p:grpSpPr>
          <a:xfrm>
            <a:off x="2711741" y="525277"/>
            <a:ext cx="4328" cy="246528"/>
            <a:chOff x="1760" y="325"/>
            <a:chExt cx="0" cy="145"/>
          </a:xfrm>
        </p:grpSpPr>
        <p:cxnSp>
          <p:nvCxnSpPr>
            <p:cNvPr id="187" name="Shape 187"/>
            <p:cNvCxnSpPr/>
            <p:nvPr/>
          </p:nvCxnSpPr>
          <p:spPr>
            <a:xfrm>
              <a:off x="1760" y="32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>
              <a:off x="1760" y="388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>
              <a:off x="1760" y="450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90" name="Shape 190"/>
          <p:cNvGrpSpPr/>
          <p:nvPr/>
        </p:nvGrpSpPr>
        <p:grpSpPr>
          <a:xfrm>
            <a:off x="6632862" y="537884"/>
            <a:ext cx="1443" cy="246529"/>
            <a:chOff x="4061" y="332"/>
            <a:chExt cx="0" cy="145"/>
          </a:xfrm>
        </p:grpSpPr>
        <p:cxnSp>
          <p:nvCxnSpPr>
            <p:cNvPr id="191" name="Shape 191"/>
            <p:cNvCxnSpPr/>
            <p:nvPr/>
          </p:nvCxnSpPr>
          <p:spPr>
            <a:xfrm>
              <a:off x="4061" y="332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>
              <a:off x="4061" y="39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>
              <a:off x="4061" y="457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94" name="Shape 194"/>
          <p:cNvCxnSpPr/>
          <p:nvPr/>
        </p:nvCxnSpPr>
        <p:spPr>
          <a:xfrm>
            <a:off x="512331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Shape 195"/>
          <p:cNvCxnSpPr/>
          <p:nvPr/>
        </p:nvCxnSpPr>
        <p:spPr>
          <a:xfrm>
            <a:off x="8750014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6" name="Shape 196"/>
          <p:cNvSpPr/>
          <p:nvPr/>
        </p:nvSpPr>
        <p:spPr>
          <a:xfrm>
            <a:off x="963294" y="633990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 rot="960000">
            <a:off x="5284723" y="1357420"/>
            <a:ext cx="655629" cy="1692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about...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512331" y="818031"/>
            <a:ext cx="8249226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9" name="Shape 199"/>
          <p:cNvSpPr/>
          <p:nvPr/>
        </p:nvSpPr>
        <p:spPr>
          <a:xfrm>
            <a:off x="824058" y="830638"/>
            <a:ext cx="1157141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Expanded UNIT MAP</a:t>
            </a:r>
          </a:p>
        </p:txBody>
      </p:sp>
      <p:grpSp>
        <p:nvGrpSpPr>
          <p:cNvPr id="200" name="Shape 200"/>
          <p:cNvGrpSpPr/>
          <p:nvPr/>
        </p:nvGrpSpPr>
        <p:grpSpPr>
          <a:xfrm>
            <a:off x="2736275" y="415320"/>
            <a:ext cx="3944215" cy="479050"/>
            <a:chOff x="2711740" y="806824"/>
            <a:chExt cx="3944215" cy="479050"/>
          </a:xfrm>
        </p:grpSpPr>
        <p:sp>
          <p:nvSpPr>
            <p:cNvPr id="201" name="Shape 201"/>
            <p:cNvSpPr/>
            <p:nvPr/>
          </p:nvSpPr>
          <p:spPr>
            <a:xfrm>
              <a:off x="2736273" y="993121"/>
              <a:ext cx="3896590" cy="2308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Sectionalism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2711740" y="806824"/>
              <a:ext cx="3944215" cy="479050"/>
            </a:xfrm>
            <a:prstGeom prst="rect">
              <a:avLst/>
            </a:prstGeom>
            <a:noFill/>
            <a:ln w="4285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4173682" y="848845"/>
              <a:ext cx="904093" cy="1384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900"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CURRENT UNIT:</a:t>
              </a:r>
            </a:p>
          </p:txBody>
        </p:sp>
      </p:grpSp>
      <p:cxnSp>
        <p:nvCxnSpPr>
          <p:cNvPr id="204" name="Shape 204"/>
          <p:cNvCxnSpPr/>
          <p:nvPr/>
        </p:nvCxnSpPr>
        <p:spPr>
          <a:xfrm>
            <a:off x="6807492" y="442633"/>
            <a:ext cx="1896341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" name="Shape 205"/>
          <p:cNvSpPr/>
          <p:nvPr/>
        </p:nvSpPr>
        <p:spPr>
          <a:xfrm>
            <a:off x="7087468" y="105057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7137978" y="270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571502" y="2175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8" name="Shape 208"/>
          <p:cNvGrpSpPr/>
          <p:nvPr/>
        </p:nvGrpSpPr>
        <p:grpSpPr>
          <a:xfrm>
            <a:off x="2043920" y="997442"/>
            <a:ext cx="5238668" cy="2046109"/>
            <a:chOff x="2801679" y="1545011"/>
            <a:chExt cx="5238668" cy="2046109"/>
          </a:xfrm>
        </p:grpSpPr>
        <p:sp>
          <p:nvSpPr>
            <p:cNvPr id="209" name="Shape 209"/>
            <p:cNvSpPr/>
            <p:nvPr/>
          </p:nvSpPr>
          <p:spPr>
            <a:xfrm>
              <a:off x="4547467" y="1545011"/>
              <a:ext cx="2154670" cy="1228852"/>
            </a:xfrm>
            <a:prstGeom prst="ellipse">
              <a:avLst/>
            </a:prstGeom>
            <a:solidFill>
              <a:schemeClr val="lt1"/>
            </a:solidFill>
            <a:ln w="222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regional tensions that divided the United States prior to the Civil War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by</a:t>
              </a:r>
            </a:p>
          </p:txBody>
        </p:sp>
        <p:cxnSp>
          <p:nvCxnSpPr>
            <p:cNvPr id="210" name="Shape 210"/>
            <p:cNvCxnSpPr/>
            <p:nvPr/>
          </p:nvCxnSpPr>
          <p:spPr>
            <a:xfrm flipH="1">
              <a:off x="2801679" y="2152916"/>
              <a:ext cx="1745787" cy="31866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Shape 211"/>
            <p:cNvCxnSpPr/>
            <p:nvPr/>
          </p:nvCxnSpPr>
          <p:spPr>
            <a:xfrm>
              <a:off x="6718915" y="2147791"/>
              <a:ext cx="1321432" cy="376333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2" name="Shape 212"/>
            <p:cNvSpPr/>
            <p:nvPr/>
          </p:nvSpPr>
          <p:spPr>
            <a:xfrm>
              <a:off x="4985146" y="2953786"/>
              <a:ext cx="1502351" cy="637333"/>
            </a:xfrm>
            <a:prstGeom prst="ellipse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3" name="Shape 213"/>
          <p:cNvSpPr txBox="1"/>
          <p:nvPr/>
        </p:nvSpPr>
        <p:spPr>
          <a:xfrm>
            <a:off x="2465960" y="1513216"/>
            <a:ext cx="954900" cy="236700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Explaining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304782" y="1553895"/>
            <a:ext cx="826029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803891" y="5841419"/>
            <a:ext cx="5885400" cy="236700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205146" marR="0" lvl="0" indent="-205146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855115" y="105056"/>
            <a:ext cx="1801091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6860888" y="265028"/>
            <a:ext cx="1801091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7290138" y="1658277"/>
            <a:ext cx="1502351" cy="637333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524281" y="1442058"/>
            <a:ext cx="1712423" cy="867545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0" name="Shape 220"/>
          <p:cNvCxnSpPr>
            <a:endCxn id="212" idx="0"/>
          </p:cNvCxnSpPr>
          <p:nvPr/>
        </p:nvCxnSpPr>
        <p:spPr>
          <a:xfrm>
            <a:off x="4806363" y="2175217"/>
            <a:ext cx="172200" cy="231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1" name="Shape 221"/>
          <p:cNvSpPr txBox="1"/>
          <p:nvPr/>
        </p:nvSpPr>
        <p:spPr>
          <a:xfrm>
            <a:off x="3706983" y="2298408"/>
            <a:ext cx="832715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609687" y="1414166"/>
            <a:ext cx="1468867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North, South, &amp; West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different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economically, geographically,  and socially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7411803" y="1792278"/>
            <a:ext cx="1289112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 Scott v Sandford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4359016" y="2506800"/>
            <a:ext cx="1066799" cy="5078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Political Events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this era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4650262" y="993925"/>
            <a:ext cx="1130237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about…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599500" y="2326875"/>
            <a:ext cx="1546500" cy="4181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manufacturing, cotton mills, immigrant and women labor, railroads and canals connect it, urbanization and population booms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Reforms are strong,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 abolition with underground railroad, high tariffs help the industrial North by making prices more competitive against cheap imports.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plantations, cotton, slave labor, rural area, high tariff as a burden imposed by the more industrialized and populated north..</a:t>
            </a: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tariffs on raw materials forced the South to sell their materials for low price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connected to north because of canals, roads, and railroads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2285775" y="3043550"/>
            <a:ext cx="4261200" cy="3705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Missouri Compromise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Missouri entered the Union as a slavery state and Maine entered as a free state.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Compromise also stated that north of the 36</a:t>
            </a:r>
            <a:r>
              <a:rPr lang="en-US" sz="10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30’ line, all states that entered the Union would be Free States.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Compromise of 1850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California admitted as a free state; slave trade abolished in Washington, D.C.;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stronger slavery laws would be passed to help slaveholders recapture runaway enslaved people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Fugitive Slave Law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required the return of escaped enslaved people to their slaveholders (pleased the South, angered the North because they felt it was immoral)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Kansas-Nebraska Act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allowed for Kansas and Nebraska to organize on the basis of popular sovereignty (they would vote themselves to decide if they would be free or slavery states)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800">
                <a:highlight>
                  <a:srgbClr val="FFFFFF"/>
                </a:highlight>
              </a:rPr>
              <a:t>				</a:t>
            </a:r>
            <a:r>
              <a:rPr lang="en-US" sz="800" b="1">
                <a:highlight>
                  <a:srgbClr val="FFFFFF"/>
                </a:highlight>
              </a:rPr>
              <a:t>PEOPLE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800" b="1">
                <a:highlight>
                  <a:srgbClr val="FFFFFF"/>
                </a:highlight>
              </a:rPr>
              <a:t>John C. Calhoun</a:t>
            </a:r>
            <a:r>
              <a:rPr lang="en-US" sz="800">
                <a:highlight>
                  <a:srgbClr val="FFFFFF"/>
                </a:highlight>
              </a:rPr>
              <a:t>- South Carolina Senator who favored states’ rights and led opposition in South Carolina to the protective Tariff of 1828.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800" b="1">
                <a:highlight>
                  <a:srgbClr val="FFFFFF"/>
                </a:highlight>
              </a:rPr>
              <a:t>Henry Clay</a:t>
            </a:r>
            <a:r>
              <a:rPr lang="en-US" sz="800">
                <a:highlight>
                  <a:srgbClr val="FFFFFF"/>
                </a:highlight>
              </a:rPr>
              <a:t> – Senator from Kentucky and known as the “Great Compromiser” for his ability to smooth sectional conflict through balanced legislation. He sponsored the Missouri Compromise in 1820, admitting Missouri as a slave state and Maine as a free state.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800" b="1">
                <a:highlight>
                  <a:srgbClr val="FFFFFF"/>
                </a:highlight>
              </a:rPr>
              <a:t>Daniel Webster</a:t>
            </a:r>
            <a:r>
              <a:rPr lang="en-US" sz="800">
                <a:highlight>
                  <a:srgbClr val="FFFFFF"/>
                </a:highlight>
              </a:rPr>
              <a:t> – Senator from Massachusetts known as “The Great Orator”; worked to create compromises with the southern states that would delay the start of the Civil War.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6794556" y="2409771"/>
            <a:ext cx="1978549" cy="178510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 Scott </a:t>
            </a: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v.</a:t>
            </a:r>
            <a:r>
              <a:rPr lang="en-US" sz="1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Sandford</a:t>
            </a: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decision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denied citizenship of enslaved people; enslaved people were considered property; made the Missouri Compromise unconstitutional because it limited areas allowed for slavery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The South favored the decision, but the North did not, causing further tension between the North and South.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4547467" y="1545011"/>
            <a:ext cx="2154670" cy="1051952"/>
          </a:xfrm>
          <a:prstGeom prst="ellipse">
            <a:avLst/>
          </a:prstGeom>
          <a:solidFill>
            <a:schemeClr val="lt1"/>
          </a:solidFill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regional tensions that divided the United States prior to the Civil War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by</a:t>
            </a:r>
          </a:p>
        </p:txBody>
      </p:sp>
      <p:sp>
        <p:nvSpPr>
          <p:cNvPr id="234" name="Shape 234"/>
          <p:cNvSpPr/>
          <p:nvPr/>
        </p:nvSpPr>
        <p:spPr>
          <a:xfrm>
            <a:off x="6445251" y="197506"/>
            <a:ext cx="301365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235" name="Shape 235"/>
          <p:cNvSpPr/>
          <p:nvPr/>
        </p:nvSpPr>
        <p:spPr>
          <a:xfrm>
            <a:off x="6445251" y="350186"/>
            <a:ext cx="278923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</a:p>
        </p:txBody>
      </p:sp>
      <p:cxnSp>
        <p:nvCxnSpPr>
          <p:cNvPr id="236" name="Shape 236"/>
          <p:cNvCxnSpPr/>
          <p:nvPr/>
        </p:nvCxnSpPr>
        <p:spPr>
          <a:xfrm>
            <a:off x="6807492" y="280150"/>
            <a:ext cx="1896341" cy="2800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7" name="Shape 237"/>
          <p:cNvSpPr/>
          <p:nvPr/>
        </p:nvSpPr>
        <p:spPr>
          <a:xfrm>
            <a:off x="711491" y="210112"/>
            <a:ext cx="1894748" cy="246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Unit Organizer </a:t>
            </a:r>
          </a:p>
        </p:txBody>
      </p:sp>
      <p:sp>
        <p:nvSpPr>
          <p:cNvPr id="238" name="Shape 238"/>
          <p:cNvSpPr/>
          <p:nvPr/>
        </p:nvSpPr>
        <p:spPr>
          <a:xfrm>
            <a:off x="4094307" y="315167"/>
            <a:ext cx="884857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BIGGER PICTURE</a:t>
            </a:r>
          </a:p>
        </p:txBody>
      </p:sp>
      <p:sp>
        <p:nvSpPr>
          <p:cNvPr id="239" name="Shape 239"/>
          <p:cNvSpPr/>
          <p:nvPr/>
        </p:nvSpPr>
        <p:spPr>
          <a:xfrm>
            <a:off x="1073729" y="843245"/>
            <a:ext cx="535402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LAST UNIT</a:t>
            </a:r>
          </a:p>
        </p:txBody>
      </p:sp>
      <p:sp>
        <p:nvSpPr>
          <p:cNvPr id="240" name="Shape 240"/>
          <p:cNvSpPr/>
          <p:nvPr/>
        </p:nvSpPr>
        <p:spPr>
          <a:xfrm>
            <a:off x="1623582" y="843245"/>
            <a:ext cx="545020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/Experience</a:t>
            </a:r>
          </a:p>
        </p:txBody>
      </p:sp>
      <p:sp>
        <p:nvSpPr>
          <p:cNvPr id="241" name="Shape 241"/>
          <p:cNvSpPr/>
          <p:nvPr/>
        </p:nvSpPr>
        <p:spPr>
          <a:xfrm>
            <a:off x="7312604" y="830638"/>
            <a:ext cx="541814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NEXT UNIT</a:t>
            </a:r>
          </a:p>
        </p:txBody>
      </p:sp>
      <p:sp>
        <p:nvSpPr>
          <p:cNvPr id="242" name="Shape 242"/>
          <p:cNvSpPr/>
          <p:nvPr/>
        </p:nvSpPr>
        <p:spPr>
          <a:xfrm>
            <a:off x="7874002" y="830638"/>
            <a:ext cx="545020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/Experience</a:t>
            </a:r>
          </a:p>
        </p:txBody>
      </p:sp>
      <p:cxnSp>
        <p:nvCxnSpPr>
          <p:cNvPr id="243" name="Shape 243"/>
          <p:cNvCxnSpPr/>
          <p:nvPr/>
        </p:nvCxnSpPr>
        <p:spPr>
          <a:xfrm>
            <a:off x="523875" y="1273271"/>
            <a:ext cx="8226136" cy="2800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4" name="Shape 244"/>
          <p:cNvCxnSpPr/>
          <p:nvPr/>
        </p:nvCxnSpPr>
        <p:spPr>
          <a:xfrm>
            <a:off x="512329" y="5101480"/>
            <a:ext cx="8226136" cy="1401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5" name="Shape 245"/>
          <p:cNvCxnSpPr/>
          <p:nvPr/>
        </p:nvCxnSpPr>
        <p:spPr>
          <a:xfrm>
            <a:off x="2723286" y="818031"/>
            <a:ext cx="1442" cy="455238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>
            <a:off x="6619878" y="830638"/>
            <a:ext cx="1442" cy="455238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7" name="Shape 247"/>
          <p:cNvSpPr/>
          <p:nvPr/>
        </p:nvSpPr>
        <p:spPr>
          <a:xfrm>
            <a:off x="523877" y="491658"/>
            <a:ext cx="2195079" cy="338977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512331" y="479054"/>
            <a:ext cx="2206624" cy="351585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6619878" y="479052"/>
            <a:ext cx="2153226" cy="345982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</a:path>
              <a:path w="120000" h="120000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  <a:lnTo>
                  <a:pt x="94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0" name="Shape 250"/>
          <p:cNvCxnSpPr/>
          <p:nvPr/>
        </p:nvCxnSpPr>
        <p:spPr>
          <a:xfrm>
            <a:off x="2711740" y="479054"/>
            <a:ext cx="3886487" cy="1401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1" name="Shape 251"/>
          <p:cNvGrpSpPr/>
          <p:nvPr/>
        </p:nvGrpSpPr>
        <p:grpSpPr>
          <a:xfrm>
            <a:off x="2711741" y="525277"/>
            <a:ext cx="4328" cy="246528"/>
            <a:chOff x="1760" y="325"/>
            <a:chExt cx="0" cy="145"/>
          </a:xfrm>
        </p:grpSpPr>
        <p:cxnSp>
          <p:nvCxnSpPr>
            <p:cNvPr id="252" name="Shape 252"/>
            <p:cNvCxnSpPr/>
            <p:nvPr/>
          </p:nvCxnSpPr>
          <p:spPr>
            <a:xfrm>
              <a:off x="1760" y="32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Shape 253"/>
            <p:cNvCxnSpPr/>
            <p:nvPr/>
          </p:nvCxnSpPr>
          <p:spPr>
            <a:xfrm>
              <a:off x="1760" y="388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Shape 254"/>
            <p:cNvCxnSpPr/>
            <p:nvPr/>
          </p:nvCxnSpPr>
          <p:spPr>
            <a:xfrm>
              <a:off x="1760" y="450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55" name="Shape 255"/>
          <p:cNvGrpSpPr/>
          <p:nvPr/>
        </p:nvGrpSpPr>
        <p:grpSpPr>
          <a:xfrm>
            <a:off x="6632862" y="537884"/>
            <a:ext cx="1443" cy="246529"/>
            <a:chOff x="4061" y="332"/>
            <a:chExt cx="0" cy="145"/>
          </a:xfrm>
        </p:grpSpPr>
        <p:cxnSp>
          <p:nvCxnSpPr>
            <p:cNvPr id="256" name="Shape 256"/>
            <p:cNvCxnSpPr/>
            <p:nvPr/>
          </p:nvCxnSpPr>
          <p:spPr>
            <a:xfrm>
              <a:off x="4061" y="332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Shape 257"/>
            <p:cNvCxnSpPr/>
            <p:nvPr/>
          </p:nvCxnSpPr>
          <p:spPr>
            <a:xfrm>
              <a:off x="4061" y="39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Shape 258"/>
            <p:cNvCxnSpPr/>
            <p:nvPr/>
          </p:nvCxnSpPr>
          <p:spPr>
            <a:xfrm>
              <a:off x="4061" y="457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59" name="Shape 259"/>
          <p:cNvCxnSpPr/>
          <p:nvPr/>
        </p:nvCxnSpPr>
        <p:spPr>
          <a:xfrm>
            <a:off x="512331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523877" y="6563847"/>
            <a:ext cx="8214591" cy="2800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1" name="Shape 261"/>
          <p:cNvCxnSpPr/>
          <p:nvPr/>
        </p:nvCxnSpPr>
        <p:spPr>
          <a:xfrm>
            <a:off x="8750014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Shape 262"/>
          <p:cNvSpPr/>
          <p:nvPr/>
        </p:nvSpPr>
        <p:spPr>
          <a:xfrm rot="-5400000">
            <a:off x="130693" y="5567076"/>
            <a:ext cx="1100977" cy="2482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UNIT SELF-TEST QUESTIONS</a:t>
            </a:r>
          </a:p>
        </p:txBody>
      </p:sp>
      <p:sp>
        <p:nvSpPr>
          <p:cNvPr id="263" name="Shape 263"/>
          <p:cNvSpPr/>
          <p:nvPr/>
        </p:nvSpPr>
        <p:spPr>
          <a:xfrm>
            <a:off x="963294" y="633990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Shape 264"/>
          <p:cNvSpPr/>
          <p:nvPr/>
        </p:nvSpPr>
        <p:spPr>
          <a:xfrm rot="960000">
            <a:off x="5284723" y="1357420"/>
            <a:ext cx="655629" cy="1692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about...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2267241" y="1285876"/>
            <a:ext cx="1442" cy="3815602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Shape 266"/>
          <p:cNvCxnSpPr/>
          <p:nvPr/>
        </p:nvCxnSpPr>
        <p:spPr>
          <a:xfrm>
            <a:off x="536866" y="1578629"/>
            <a:ext cx="1741920" cy="1400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Shape 267"/>
          <p:cNvSpPr/>
          <p:nvPr/>
        </p:nvSpPr>
        <p:spPr>
          <a:xfrm rot="5400000">
            <a:off x="8532461" y="5885967"/>
            <a:ext cx="296556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UNIT </a:t>
            </a:r>
          </a:p>
        </p:txBody>
      </p:sp>
      <p:sp>
        <p:nvSpPr>
          <p:cNvPr id="268" name="Shape 268"/>
          <p:cNvSpPr/>
          <p:nvPr/>
        </p:nvSpPr>
        <p:spPr>
          <a:xfrm rot="5400000">
            <a:off x="8072016" y="5882466"/>
            <a:ext cx="833562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RELATIONSHIPS</a:t>
            </a:r>
          </a:p>
        </p:txBody>
      </p:sp>
      <p:sp>
        <p:nvSpPr>
          <p:cNvPr id="269" name="Shape 269"/>
          <p:cNvSpPr/>
          <p:nvPr/>
        </p:nvSpPr>
        <p:spPr>
          <a:xfrm>
            <a:off x="910650" y="1299884"/>
            <a:ext cx="1023214" cy="122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Schedule</a:t>
            </a:r>
          </a:p>
        </p:txBody>
      </p:sp>
      <p:cxnSp>
        <p:nvCxnSpPr>
          <p:cNvPr id="270" name="Shape 270"/>
          <p:cNvCxnSpPr/>
          <p:nvPr/>
        </p:nvCxnSpPr>
        <p:spPr>
          <a:xfrm>
            <a:off x="7065817" y="5125292"/>
            <a:ext cx="1443" cy="142734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1" name="Shape 271"/>
          <p:cNvCxnSpPr/>
          <p:nvPr/>
        </p:nvCxnSpPr>
        <p:spPr>
          <a:xfrm>
            <a:off x="8397875" y="5125292"/>
            <a:ext cx="2885" cy="1427348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2" name="Shape 272"/>
          <p:cNvCxnSpPr/>
          <p:nvPr/>
        </p:nvCxnSpPr>
        <p:spPr>
          <a:xfrm>
            <a:off x="512331" y="818031"/>
            <a:ext cx="8249226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3" name="Shape 273"/>
          <p:cNvSpPr/>
          <p:nvPr/>
        </p:nvSpPr>
        <p:spPr>
          <a:xfrm>
            <a:off x="2776396" y="966354"/>
            <a:ext cx="3896590" cy="2308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2711741" y="806825"/>
            <a:ext cx="3944215" cy="479050"/>
          </a:xfrm>
          <a:prstGeom prst="rect">
            <a:avLst/>
          </a:prstGeom>
          <a:noFill/>
          <a:ln w="428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2619375" y="1344708"/>
            <a:ext cx="49532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MAP</a:t>
            </a:r>
          </a:p>
        </p:txBody>
      </p:sp>
      <p:sp>
        <p:nvSpPr>
          <p:cNvPr id="276" name="Shape 276"/>
          <p:cNvSpPr/>
          <p:nvPr/>
        </p:nvSpPr>
        <p:spPr>
          <a:xfrm>
            <a:off x="4173682" y="848846"/>
            <a:ext cx="904093" cy="138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CURRENT UNIT:</a:t>
            </a:r>
          </a:p>
        </p:txBody>
      </p:sp>
      <p:sp>
        <p:nvSpPr>
          <p:cNvPr id="277" name="Shape 277"/>
          <p:cNvSpPr/>
          <p:nvPr/>
        </p:nvSpPr>
        <p:spPr>
          <a:xfrm>
            <a:off x="2770908" y="876862"/>
            <a:ext cx="163079" cy="152681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571500" y="843245"/>
            <a:ext cx="163079" cy="1610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6692036" y="843245"/>
            <a:ext cx="163079" cy="149879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2326408" y="1333500"/>
            <a:ext cx="163079" cy="1638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8540750" y="5160310"/>
            <a:ext cx="163079" cy="165286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583047" y="6307514"/>
            <a:ext cx="164523" cy="1624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583047" y="1322294"/>
            <a:ext cx="164523" cy="1638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2817091" y="88806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85" name="Shape 285"/>
          <p:cNvSpPr/>
          <p:nvPr/>
        </p:nvSpPr>
        <p:spPr>
          <a:xfrm>
            <a:off x="6738217" y="85305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286" name="Shape 286"/>
          <p:cNvSpPr/>
          <p:nvPr/>
        </p:nvSpPr>
        <p:spPr>
          <a:xfrm>
            <a:off x="617681" y="85305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87" name="Shape 287"/>
          <p:cNvSpPr/>
          <p:nvPr/>
        </p:nvSpPr>
        <p:spPr>
          <a:xfrm>
            <a:off x="3882160" y="291353"/>
            <a:ext cx="164523" cy="163885"/>
          </a:xfrm>
          <a:prstGeom prst="ellipse">
            <a:avLst/>
          </a:prstGeom>
          <a:solidFill>
            <a:srgbClr val="FFFFFF"/>
          </a:solidFill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918239" y="315167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289" name="Shape 289"/>
          <p:cNvSpPr/>
          <p:nvPr/>
        </p:nvSpPr>
        <p:spPr>
          <a:xfrm>
            <a:off x="2384136" y="136852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290" name="Shape 290"/>
          <p:cNvSpPr/>
          <p:nvPr/>
        </p:nvSpPr>
        <p:spPr>
          <a:xfrm>
            <a:off x="8598477" y="5193928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291" name="Shape 291"/>
          <p:cNvSpPr/>
          <p:nvPr/>
        </p:nvSpPr>
        <p:spPr>
          <a:xfrm>
            <a:off x="629227" y="632992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292" name="Shape 292"/>
          <p:cNvSpPr/>
          <p:nvPr/>
        </p:nvSpPr>
        <p:spPr>
          <a:xfrm>
            <a:off x="629227" y="1344708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cxnSp>
        <p:nvCxnSpPr>
          <p:cNvPr id="293" name="Shape 293"/>
          <p:cNvCxnSpPr/>
          <p:nvPr/>
        </p:nvCxnSpPr>
        <p:spPr>
          <a:xfrm>
            <a:off x="6807492" y="442633"/>
            <a:ext cx="1896341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4" name="Shape 294"/>
          <p:cNvSpPr/>
          <p:nvPr/>
        </p:nvSpPr>
        <p:spPr>
          <a:xfrm>
            <a:off x="7087468" y="105057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7137978" y="270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571502" y="2175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7" name="Shape 297"/>
          <p:cNvGrpSpPr/>
          <p:nvPr/>
        </p:nvGrpSpPr>
        <p:grpSpPr>
          <a:xfrm>
            <a:off x="2079628" y="606521"/>
            <a:ext cx="1324840" cy="93849"/>
            <a:chOff x="1388" y="374"/>
            <a:chExt cx="777" cy="55"/>
          </a:xfrm>
        </p:grpSpPr>
        <p:sp>
          <p:nvSpPr>
            <p:cNvPr id="298" name="Shape 298"/>
            <p:cNvSpPr/>
            <p:nvPr/>
          </p:nvSpPr>
          <p:spPr>
            <a:xfrm>
              <a:off x="1388" y="374"/>
              <a:ext cx="116" cy="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1090"/>
                  </a:moveTo>
                  <a:lnTo>
                    <a:pt x="120000" y="0"/>
                  </a:lnTo>
                  <a:lnTo>
                    <a:pt x="120000" y="61090"/>
                  </a:lnTo>
                  <a:lnTo>
                    <a:pt x="120000" y="120000"/>
                  </a:lnTo>
                  <a:lnTo>
                    <a:pt x="0" y="610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9" name="Shape 299"/>
            <p:cNvCxnSpPr/>
            <p:nvPr/>
          </p:nvCxnSpPr>
          <p:spPr>
            <a:xfrm flipH="1">
              <a:off x="1497" y="395"/>
              <a:ext cx="668" cy="0"/>
            </a:xfrm>
            <a:prstGeom prst="straightConnector1">
              <a:avLst/>
            </a:prstGeom>
            <a:noFill/>
            <a:ln w="222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0" name="Shape 300"/>
          <p:cNvGrpSpPr/>
          <p:nvPr/>
        </p:nvGrpSpPr>
        <p:grpSpPr>
          <a:xfrm>
            <a:off x="5645727" y="581307"/>
            <a:ext cx="1526885" cy="92449"/>
            <a:chOff x="3481" y="358"/>
            <a:chExt cx="897" cy="55"/>
          </a:xfrm>
        </p:grpSpPr>
        <p:sp>
          <p:nvSpPr>
            <p:cNvPr id="301" name="Shape 301"/>
            <p:cNvSpPr/>
            <p:nvPr/>
          </p:nvSpPr>
          <p:spPr>
            <a:xfrm flipH="1">
              <a:off x="4262" y="358"/>
              <a:ext cx="116" cy="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1090"/>
                  </a:moveTo>
                  <a:lnTo>
                    <a:pt x="120000" y="0"/>
                  </a:lnTo>
                  <a:lnTo>
                    <a:pt x="120000" y="61090"/>
                  </a:lnTo>
                  <a:lnTo>
                    <a:pt x="120000" y="120000"/>
                  </a:lnTo>
                  <a:lnTo>
                    <a:pt x="0" y="610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02" name="Shape 302"/>
            <p:cNvCxnSpPr/>
            <p:nvPr/>
          </p:nvCxnSpPr>
          <p:spPr>
            <a:xfrm>
              <a:off x="3481" y="379"/>
              <a:ext cx="788" cy="0"/>
            </a:xfrm>
            <a:prstGeom prst="straightConnector1">
              <a:avLst/>
            </a:prstGeom>
            <a:noFill/>
            <a:ln w="222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303" name="Shape 303"/>
          <p:cNvCxnSpPr/>
          <p:nvPr/>
        </p:nvCxnSpPr>
        <p:spPr>
          <a:xfrm>
            <a:off x="865909" y="5126694"/>
            <a:ext cx="4330" cy="14035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4" name="Shape 304"/>
          <p:cNvCxnSpPr/>
          <p:nvPr/>
        </p:nvCxnSpPr>
        <p:spPr>
          <a:xfrm flipH="1">
            <a:off x="3636817" y="2168338"/>
            <a:ext cx="926521" cy="53788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>
            <a:off x="6591011" y="2280398"/>
            <a:ext cx="691283" cy="40060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6" name="Shape 306"/>
          <p:cNvSpPr/>
          <p:nvPr/>
        </p:nvSpPr>
        <p:spPr>
          <a:xfrm>
            <a:off x="2352678" y="2589439"/>
            <a:ext cx="1671203" cy="707229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different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7" name="Shape 307"/>
          <p:cNvCxnSpPr/>
          <p:nvPr/>
        </p:nvCxnSpPr>
        <p:spPr>
          <a:xfrm>
            <a:off x="5567800" y="2557743"/>
            <a:ext cx="44738" cy="44278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8" name="Shape 308"/>
          <p:cNvSpPr txBox="1"/>
          <p:nvPr/>
        </p:nvSpPr>
        <p:spPr>
          <a:xfrm>
            <a:off x="554183" y="1613649"/>
            <a:ext cx="1662545" cy="2706655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*Map and Concept Comparison over the sections of the United States</a:t>
            </a: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PA- Analogy with visual</a:t>
            </a: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5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</a:p>
          <a:p>
            <a:pPr marL="0" marR="0" lvl="0" indent="0" algn="l" rtl="0">
              <a:spcBef>
                <a:spcPts val="550"/>
              </a:spcBef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4894553" y="3000532"/>
            <a:ext cx="1502351" cy="637333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                                  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this era</a:t>
            </a:r>
          </a:p>
        </p:txBody>
      </p:sp>
      <p:sp>
        <p:nvSpPr>
          <p:cNvPr id="310" name="Shape 310"/>
          <p:cNvSpPr/>
          <p:nvPr/>
        </p:nvSpPr>
        <p:spPr>
          <a:xfrm>
            <a:off x="7169553" y="2524125"/>
            <a:ext cx="1502351" cy="637333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865908" y="993121"/>
            <a:ext cx="1542040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Reform Era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6855114" y="982471"/>
            <a:ext cx="1772225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 War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3656514" y="2168338"/>
            <a:ext cx="781271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Explaining 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6692036" y="2325339"/>
            <a:ext cx="826029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7172614" y="5193928"/>
            <a:ext cx="1131455" cy="852300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4944528" y="2706219"/>
            <a:ext cx="800387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2278784" y="4824480"/>
            <a:ext cx="637742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Vocab:  Sectionalism, Compromise, Nullify, States Rights, and Protective Tariffs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922195" y="5174317"/>
            <a:ext cx="5885400" cy="1560300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were the North, South, and West different? (__________________________________)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________________________do?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________________________ do?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successful were ______________at relieving regional____________?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was the _______________decision important?</a:t>
            </a:r>
          </a:p>
          <a:p>
            <a:pPr marL="205145" marR="0" lvl="0" indent="-205145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/>
        </p:nvSpPr>
        <p:spPr>
          <a:xfrm>
            <a:off x="6445251" y="197506"/>
            <a:ext cx="301365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</a:p>
        </p:txBody>
      </p:sp>
      <p:sp>
        <p:nvSpPr>
          <p:cNvPr id="324" name="Shape 324"/>
          <p:cNvSpPr/>
          <p:nvPr/>
        </p:nvSpPr>
        <p:spPr>
          <a:xfrm>
            <a:off x="6445251" y="350186"/>
            <a:ext cx="278923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x="6807492" y="280150"/>
            <a:ext cx="1896341" cy="2800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Shape 326"/>
          <p:cNvSpPr/>
          <p:nvPr/>
        </p:nvSpPr>
        <p:spPr>
          <a:xfrm>
            <a:off x="711491" y="210112"/>
            <a:ext cx="1894748" cy="246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Unit Organizer </a:t>
            </a:r>
          </a:p>
        </p:txBody>
      </p:sp>
      <p:sp>
        <p:nvSpPr>
          <p:cNvPr id="327" name="Shape 327"/>
          <p:cNvSpPr/>
          <p:nvPr/>
        </p:nvSpPr>
        <p:spPr>
          <a:xfrm>
            <a:off x="523877" y="491658"/>
            <a:ext cx="2195079" cy="338977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512331" y="479054"/>
            <a:ext cx="2206624" cy="351585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</a:path>
              <a:path w="120000" h="120000" extrusionOk="0">
                <a:moveTo>
                  <a:pt x="0" y="120000"/>
                </a:moveTo>
                <a:cubicBezTo>
                  <a:pt x="0" y="53722"/>
                  <a:pt x="53722" y="0"/>
                  <a:pt x="119994" y="0"/>
                </a:cubicBezTo>
                <a:lnTo>
                  <a:pt x="120000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6619878" y="479052"/>
            <a:ext cx="2153226" cy="345982"/>
          </a:xfrm>
          <a:custGeom>
            <a:avLst/>
            <a:gdLst/>
            <a:ahLst/>
            <a:cxnLst/>
            <a:rect l="0" t="0" r="0" b="0"/>
            <a:pathLst>
              <a:path w="120000" h="120000" fill="none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</a:path>
              <a:path w="120000" h="120000" extrusionOk="0">
                <a:moveTo>
                  <a:pt x="-5" y="0"/>
                </a:moveTo>
                <a:cubicBezTo>
                  <a:pt x="27" y="0"/>
                  <a:pt x="61" y="-5"/>
                  <a:pt x="94" y="0"/>
                </a:cubicBezTo>
                <a:cubicBezTo>
                  <a:pt x="66084" y="0"/>
                  <a:pt x="119678" y="53366"/>
                  <a:pt x="120000" y="119405"/>
                </a:cubicBezTo>
                <a:lnTo>
                  <a:pt x="94" y="120000"/>
                </a:lnTo>
                <a:close/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0" name="Shape 330"/>
          <p:cNvCxnSpPr/>
          <p:nvPr/>
        </p:nvCxnSpPr>
        <p:spPr>
          <a:xfrm>
            <a:off x="2711740" y="479054"/>
            <a:ext cx="3886487" cy="1401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31" name="Shape 331"/>
          <p:cNvGrpSpPr/>
          <p:nvPr/>
        </p:nvGrpSpPr>
        <p:grpSpPr>
          <a:xfrm>
            <a:off x="2711741" y="525277"/>
            <a:ext cx="4328" cy="246528"/>
            <a:chOff x="1760" y="325"/>
            <a:chExt cx="0" cy="145"/>
          </a:xfrm>
        </p:grpSpPr>
        <p:cxnSp>
          <p:nvCxnSpPr>
            <p:cNvPr id="332" name="Shape 332"/>
            <p:cNvCxnSpPr/>
            <p:nvPr/>
          </p:nvCxnSpPr>
          <p:spPr>
            <a:xfrm>
              <a:off x="1760" y="32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3" name="Shape 333"/>
            <p:cNvCxnSpPr/>
            <p:nvPr/>
          </p:nvCxnSpPr>
          <p:spPr>
            <a:xfrm>
              <a:off x="1760" y="388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4" name="Shape 334"/>
            <p:cNvCxnSpPr/>
            <p:nvPr/>
          </p:nvCxnSpPr>
          <p:spPr>
            <a:xfrm>
              <a:off x="1760" y="450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35" name="Shape 335"/>
          <p:cNvGrpSpPr/>
          <p:nvPr/>
        </p:nvGrpSpPr>
        <p:grpSpPr>
          <a:xfrm>
            <a:off x="6632862" y="537884"/>
            <a:ext cx="1443" cy="246529"/>
            <a:chOff x="4061" y="332"/>
            <a:chExt cx="0" cy="145"/>
          </a:xfrm>
        </p:grpSpPr>
        <p:cxnSp>
          <p:nvCxnSpPr>
            <p:cNvPr id="336" name="Shape 336"/>
            <p:cNvCxnSpPr/>
            <p:nvPr/>
          </p:nvCxnSpPr>
          <p:spPr>
            <a:xfrm>
              <a:off x="4061" y="332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7" name="Shape 337"/>
            <p:cNvCxnSpPr/>
            <p:nvPr/>
          </p:nvCxnSpPr>
          <p:spPr>
            <a:xfrm>
              <a:off x="4061" y="395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Shape 338"/>
            <p:cNvCxnSpPr/>
            <p:nvPr/>
          </p:nvCxnSpPr>
          <p:spPr>
            <a:xfrm>
              <a:off x="4061" y="457"/>
              <a:ext cx="0" cy="21"/>
            </a:xfrm>
            <a:prstGeom prst="straightConnector1">
              <a:avLst/>
            </a:prstGeom>
            <a:noFill/>
            <a:ln w="11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339" name="Shape 339"/>
          <p:cNvCxnSpPr/>
          <p:nvPr/>
        </p:nvCxnSpPr>
        <p:spPr>
          <a:xfrm>
            <a:off x="512331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0" name="Shape 340"/>
          <p:cNvCxnSpPr/>
          <p:nvPr/>
        </p:nvCxnSpPr>
        <p:spPr>
          <a:xfrm>
            <a:off x="8750014" y="830638"/>
            <a:ext cx="1442" cy="5733208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1" name="Shape 341"/>
          <p:cNvSpPr/>
          <p:nvPr/>
        </p:nvSpPr>
        <p:spPr>
          <a:xfrm>
            <a:off x="963294" y="633990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Shape 342"/>
          <p:cNvSpPr/>
          <p:nvPr/>
        </p:nvSpPr>
        <p:spPr>
          <a:xfrm rot="960000">
            <a:off x="5284723" y="1357420"/>
            <a:ext cx="655629" cy="1692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about...</a:t>
            </a:r>
          </a:p>
        </p:txBody>
      </p:sp>
      <p:cxnSp>
        <p:nvCxnSpPr>
          <p:cNvPr id="343" name="Shape 343"/>
          <p:cNvCxnSpPr/>
          <p:nvPr/>
        </p:nvCxnSpPr>
        <p:spPr>
          <a:xfrm>
            <a:off x="512331" y="818031"/>
            <a:ext cx="8249226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4" name="Shape 344"/>
          <p:cNvSpPr/>
          <p:nvPr/>
        </p:nvSpPr>
        <p:spPr>
          <a:xfrm>
            <a:off x="824058" y="830638"/>
            <a:ext cx="1157141" cy="12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Expanded UNIT MAP</a:t>
            </a:r>
          </a:p>
        </p:txBody>
      </p:sp>
      <p:grpSp>
        <p:nvGrpSpPr>
          <p:cNvPr id="345" name="Shape 345"/>
          <p:cNvGrpSpPr/>
          <p:nvPr/>
        </p:nvGrpSpPr>
        <p:grpSpPr>
          <a:xfrm>
            <a:off x="2736275" y="415320"/>
            <a:ext cx="3944215" cy="479050"/>
            <a:chOff x="2711740" y="806824"/>
            <a:chExt cx="3944215" cy="479050"/>
          </a:xfrm>
        </p:grpSpPr>
        <p:sp>
          <p:nvSpPr>
            <p:cNvPr id="346" name="Shape 346"/>
            <p:cNvSpPr/>
            <p:nvPr/>
          </p:nvSpPr>
          <p:spPr>
            <a:xfrm>
              <a:off x="2736273" y="993121"/>
              <a:ext cx="3896590" cy="2308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Sectionalism</a:t>
              </a:r>
            </a:p>
          </p:txBody>
        </p:sp>
        <p:sp>
          <p:nvSpPr>
            <p:cNvPr id="347" name="Shape 347"/>
            <p:cNvSpPr/>
            <p:nvPr/>
          </p:nvSpPr>
          <p:spPr>
            <a:xfrm>
              <a:off x="2711740" y="806824"/>
              <a:ext cx="3944215" cy="479050"/>
            </a:xfrm>
            <a:prstGeom prst="rect">
              <a:avLst/>
            </a:prstGeom>
            <a:noFill/>
            <a:ln w="4285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4173682" y="848845"/>
              <a:ext cx="904093" cy="1384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900"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CURRENT UNIT:</a:t>
              </a:r>
            </a:p>
          </p:txBody>
        </p:sp>
      </p:grpSp>
      <p:cxnSp>
        <p:nvCxnSpPr>
          <p:cNvPr id="349" name="Shape 349"/>
          <p:cNvCxnSpPr/>
          <p:nvPr/>
        </p:nvCxnSpPr>
        <p:spPr>
          <a:xfrm>
            <a:off x="6807492" y="442633"/>
            <a:ext cx="1896341" cy="1401"/>
          </a:xfrm>
          <a:prstGeom prst="straightConnector1">
            <a:avLst/>
          </a:prstGeom>
          <a:noFill/>
          <a:ln w="11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0" name="Shape 350"/>
          <p:cNvSpPr/>
          <p:nvPr/>
        </p:nvSpPr>
        <p:spPr>
          <a:xfrm>
            <a:off x="7087468" y="105057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7137978" y="270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571502" y="2175343"/>
            <a:ext cx="65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3" name="Shape 353"/>
          <p:cNvGrpSpPr/>
          <p:nvPr/>
        </p:nvGrpSpPr>
        <p:grpSpPr>
          <a:xfrm>
            <a:off x="2043920" y="997442"/>
            <a:ext cx="5238668" cy="2046109"/>
            <a:chOff x="2801679" y="1545011"/>
            <a:chExt cx="5238668" cy="2046109"/>
          </a:xfrm>
        </p:grpSpPr>
        <p:sp>
          <p:nvSpPr>
            <p:cNvPr id="354" name="Shape 354"/>
            <p:cNvSpPr/>
            <p:nvPr/>
          </p:nvSpPr>
          <p:spPr>
            <a:xfrm>
              <a:off x="4547467" y="1545011"/>
              <a:ext cx="2154670" cy="1228852"/>
            </a:xfrm>
            <a:prstGeom prst="ellipse">
              <a:avLst/>
            </a:prstGeom>
            <a:solidFill>
              <a:schemeClr val="lt1"/>
            </a:solidFill>
            <a:ln w="222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regional tensions that divided the United States prior to the Civil War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by</a:t>
              </a:r>
            </a:p>
          </p:txBody>
        </p:sp>
        <p:cxnSp>
          <p:nvCxnSpPr>
            <p:cNvPr id="355" name="Shape 355"/>
            <p:cNvCxnSpPr/>
            <p:nvPr/>
          </p:nvCxnSpPr>
          <p:spPr>
            <a:xfrm flipH="1">
              <a:off x="2801679" y="2152916"/>
              <a:ext cx="1745787" cy="31866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6" name="Shape 356"/>
            <p:cNvCxnSpPr/>
            <p:nvPr/>
          </p:nvCxnSpPr>
          <p:spPr>
            <a:xfrm>
              <a:off x="6718915" y="2147791"/>
              <a:ext cx="1321432" cy="376333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7" name="Shape 357"/>
            <p:cNvSpPr/>
            <p:nvPr/>
          </p:nvSpPr>
          <p:spPr>
            <a:xfrm>
              <a:off x="4985146" y="2953786"/>
              <a:ext cx="1502351" cy="637333"/>
            </a:xfrm>
            <a:prstGeom prst="ellipse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8" name="Shape 358"/>
          <p:cNvSpPr txBox="1"/>
          <p:nvPr/>
        </p:nvSpPr>
        <p:spPr>
          <a:xfrm>
            <a:off x="2574835" y="1590966"/>
            <a:ext cx="955025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Explaining 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6304782" y="1553895"/>
            <a:ext cx="826029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889416" y="5818094"/>
            <a:ext cx="5885295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205146" marR="0" lvl="0" indent="-205146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6855115" y="105056"/>
            <a:ext cx="1801091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6860888" y="265028"/>
            <a:ext cx="1801091" cy="236747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7290138" y="1658277"/>
            <a:ext cx="1502351" cy="637333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524281" y="1442058"/>
            <a:ext cx="1712423" cy="867545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5" name="Shape 365"/>
          <p:cNvCxnSpPr>
            <a:endCxn id="357" idx="0"/>
          </p:cNvCxnSpPr>
          <p:nvPr/>
        </p:nvCxnSpPr>
        <p:spPr>
          <a:xfrm>
            <a:off x="4806363" y="2175217"/>
            <a:ext cx="172200" cy="231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3706983" y="2298408"/>
            <a:ext cx="832715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609687" y="1414166"/>
            <a:ext cx="1468867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North, South, &amp; West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different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economically, geographically,  and socially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7411803" y="1792278"/>
            <a:ext cx="1289112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 Scott v Sandford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4359016" y="2506800"/>
            <a:ext cx="1066799" cy="5078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Political Events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this era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4650262" y="993925"/>
            <a:ext cx="1130237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about…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On-screen Show (4:3)</PresentationFormat>
  <Paragraphs>161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Snead</dc:creator>
  <cp:lastModifiedBy>Michael Snead</cp:lastModifiedBy>
  <cp:revision>1</cp:revision>
  <dcterms:modified xsi:type="dcterms:W3CDTF">2017-03-30T17:29:50Z</dcterms:modified>
</cp:coreProperties>
</file>