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8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9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0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2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3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2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9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0C9B-B060-490F-8A03-E905859C2836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6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4547467" y="1545011"/>
            <a:ext cx="2154670" cy="10519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lIns="91429" tIns="45714" rIns="91429" bIns="45714" anchor="ctr"/>
          <a:lstStyle/>
          <a:p>
            <a:pPr algn="ctr" defTabSz="914608" eaLnBrk="0" hangingPunct="0"/>
            <a:r>
              <a:rPr lang="en-US" sz="1000" dirty="0" smtClean="0">
                <a:latin typeface="Times" charset="0"/>
              </a:rPr>
              <a:t>Colonial unhappiness with British rule, declaring independence and waging war against Britain</a:t>
            </a:r>
          </a:p>
          <a:p>
            <a:pPr algn="ctr" defTabSz="914608" eaLnBrk="0" hangingPunct="0"/>
            <a:r>
              <a:rPr lang="en-US" sz="1000" dirty="0" smtClean="0">
                <a:latin typeface="Times" charset="0"/>
              </a:rPr>
              <a:t>by</a:t>
            </a:r>
            <a:endParaRPr lang="en-US" sz="1000" dirty="0">
              <a:latin typeface="Times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094307" y="315166"/>
            <a:ext cx="88485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BIGGER PICTURE</a:t>
            </a:r>
            <a:endParaRPr lang="en-US" altLang="en-US">
              <a:latin typeface="Arial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073727" y="843243"/>
            <a:ext cx="53540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LAST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1623580" y="843243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312603" y="830637"/>
            <a:ext cx="54181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NEXT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874000" y="830637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23876" y="1273270"/>
            <a:ext cx="8226136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12330" y="5101478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723285" y="818030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619876" y="830637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130693" y="5567074"/>
            <a:ext cx="1100978" cy="24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SELF-TEST QUESTIONS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84721" y="1357419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>
              <a:latin typeface="Arial" charset="0"/>
            </a:endParaRPr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2267239" y="1285875"/>
            <a:ext cx="1443" cy="381560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536864" y="1578630"/>
            <a:ext cx="1741921" cy="1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 rot="5400000">
            <a:off x="8532462" y="5885966"/>
            <a:ext cx="29655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</a:t>
            </a:r>
            <a:endParaRPr lang="en-US" altLang="en-US"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 rot="5400000">
            <a:off x="8072015" y="5882465"/>
            <a:ext cx="83356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RELATIONSHIPS</a:t>
            </a:r>
            <a:endParaRPr lang="en-US" altLang="en-US"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910649" y="1299883"/>
            <a:ext cx="1023215" cy="12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Unit Schedule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7065818" y="5125291"/>
            <a:ext cx="1444" cy="142734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8397876" y="5125291"/>
            <a:ext cx="2886" cy="142734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2707698" y="993122"/>
            <a:ext cx="3896591" cy="2308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algn="ctr"/>
            <a:r>
              <a:rPr lang="en-US" sz="1000" dirty="0" smtClean="0"/>
              <a:t>The American Revolution (Revolutionary War)</a:t>
            </a:r>
            <a:endParaRPr lang="en-US" sz="1000" dirty="0"/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2711740" y="806824"/>
            <a:ext cx="3944215" cy="479051"/>
          </a:xfrm>
          <a:prstGeom prst="rect">
            <a:avLst/>
          </a:prstGeom>
          <a:noFill/>
          <a:ln w="42863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619376" y="1344706"/>
            <a:ext cx="4953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UNIT MAP</a:t>
            </a:r>
            <a:endParaRPr lang="en-US" altLang="en-US">
              <a:latin typeface="Arial" charset="0"/>
            </a:endParaRP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4173682" y="848845"/>
            <a:ext cx="90409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900" b="1" dirty="0">
                <a:solidFill>
                  <a:srgbClr val="000000"/>
                </a:solidFill>
                <a:latin typeface="Arial" charset="0"/>
              </a:rPr>
              <a:t>CURRENT UNIT: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2770909" y="876860"/>
            <a:ext cx="163080" cy="152681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571500" y="843243"/>
            <a:ext cx="163080" cy="1610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6692035" y="843243"/>
            <a:ext cx="163079" cy="149879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2326409" y="1333500"/>
            <a:ext cx="163080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8540750" y="5160309"/>
            <a:ext cx="163080" cy="165287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583046" y="6307512"/>
            <a:ext cx="164523" cy="1624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583046" y="1322294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2817091" y="88806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1</a:t>
            </a:r>
            <a:endParaRPr lang="en-US" altLang="en-US"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6738217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3</a:t>
            </a:r>
            <a:endParaRPr lang="en-US" altLang="en-US"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17682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altLang="en-US">
              <a:latin typeface="Arial" charset="0"/>
            </a:endParaRPr>
          </a:p>
        </p:txBody>
      </p:sp>
      <p:sp>
        <p:nvSpPr>
          <p:cNvPr id="18509" name="Oval 77"/>
          <p:cNvSpPr>
            <a:spLocks noChangeArrowheads="1"/>
          </p:cNvSpPr>
          <p:nvPr/>
        </p:nvSpPr>
        <p:spPr bwMode="auto">
          <a:xfrm>
            <a:off x="3882159" y="291353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3918239" y="31516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4</a:t>
            </a:r>
            <a:endParaRPr lang="en-US" altLang="en-US">
              <a:latin typeface="Arial" charset="0"/>
            </a:endParaRP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2384137" y="136851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5</a:t>
            </a:r>
            <a:endParaRPr lang="en-US" altLang="en-US"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8598477" y="519392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6</a:t>
            </a:r>
            <a:endParaRPr lang="en-US" altLang="en-US"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629227" y="6329924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7</a:t>
            </a:r>
            <a:endParaRPr lang="en-US" altLang="en-US"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629227" y="134470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8</a:t>
            </a:r>
            <a:endParaRPr lang="en-US" altLang="en-US">
              <a:latin typeface="Arial" charset="0"/>
            </a:endParaRPr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079626" y="606519"/>
            <a:ext cx="1324841" cy="93849"/>
            <a:chOff x="1388" y="374"/>
            <a:chExt cx="778" cy="55"/>
          </a:xfrm>
        </p:grpSpPr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522" name="Group 90"/>
          <p:cNvGrpSpPr>
            <a:grpSpLocks/>
          </p:cNvGrpSpPr>
          <p:nvPr/>
        </p:nvGrpSpPr>
        <p:grpSpPr bwMode="auto">
          <a:xfrm>
            <a:off x="5645728" y="581306"/>
            <a:ext cx="1526886" cy="92449"/>
            <a:chOff x="3482" y="359"/>
            <a:chExt cx="898" cy="55"/>
          </a:xfrm>
        </p:grpSpPr>
        <p:sp>
          <p:nvSpPr>
            <p:cNvPr id="18523" name="Freeform 91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865910" y="5126692"/>
            <a:ext cx="4330" cy="140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39" name="Line 107"/>
          <p:cNvSpPr>
            <a:spLocks noChangeShapeType="1"/>
          </p:cNvSpPr>
          <p:nvPr/>
        </p:nvSpPr>
        <p:spPr bwMode="auto">
          <a:xfrm flipH="1">
            <a:off x="3697212" y="2168338"/>
            <a:ext cx="866128" cy="1449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47" name="Line 115"/>
          <p:cNvSpPr>
            <a:spLocks noChangeShapeType="1"/>
          </p:cNvSpPr>
          <p:nvPr/>
        </p:nvSpPr>
        <p:spPr bwMode="auto">
          <a:xfrm>
            <a:off x="6591012" y="2280398"/>
            <a:ext cx="691284" cy="80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48" name="Oval 116"/>
          <p:cNvSpPr>
            <a:spLocks noChangeArrowheads="1"/>
          </p:cNvSpPr>
          <p:nvPr/>
        </p:nvSpPr>
        <p:spPr bwMode="auto">
          <a:xfrm>
            <a:off x="2194860" y="1994648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18553" name="Line 121"/>
          <p:cNvSpPr>
            <a:spLocks noChangeShapeType="1"/>
          </p:cNvSpPr>
          <p:nvPr/>
        </p:nvSpPr>
        <p:spPr bwMode="auto">
          <a:xfrm flipH="1">
            <a:off x="5486401" y="2631982"/>
            <a:ext cx="0" cy="11018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55" name="Line 123"/>
          <p:cNvSpPr>
            <a:spLocks noChangeShapeType="1"/>
          </p:cNvSpPr>
          <p:nvPr/>
        </p:nvSpPr>
        <p:spPr bwMode="auto">
          <a:xfrm flipH="1">
            <a:off x="4554285" y="2524126"/>
            <a:ext cx="498294" cy="37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554182" y="1613647"/>
            <a:ext cx="1662545" cy="122932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58" tIns="41029" rIns="82058" bIns="41029">
            <a:spAutoFit/>
          </a:bodyPr>
          <a:lstStyle/>
          <a:p>
            <a:pPr defTabSz="914608">
              <a:spcBef>
                <a:spcPct val="50000"/>
              </a:spcBef>
            </a:pPr>
            <a:r>
              <a:rPr lang="en-US" sz="1100" dirty="0" smtClean="0"/>
              <a:t>PI 1-Create Cartoon Strip</a:t>
            </a:r>
          </a:p>
          <a:p>
            <a:pPr defTabSz="914608">
              <a:spcBef>
                <a:spcPct val="50000"/>
              </a:spcBef>
            </a:pPr>
            <a:r>
              <a:rPr lang="en-US" sz="1100" dirty="0" smtClean="0"/>
              <a:t>Revolution Foldable </a:t>
            </a:r>
          </a:p>
          <a:p>
            <a:pPr defTabSz="914608">
              <a:spcBef>
                <a:spcPct val="50000"/>
              </a:spcBef>
            </a:pPr>
            <a:r>
              <a:rPr lang="en-US" sz="1100" dirty="0" smtClean="0"/>
              <a:t>PI 3- Newspaper covering the American Rev.</a:t>
            </a:r>
            <a:endParaRPr lang="en-US" sz="1300" dirty="0"/>
          </a:p>
          <a:p>
            <a:pPr defTabSz="914608">
              <a:spcBef>
                <a:spcPct val="50000"/>
              </a:spcBef>
            </a:pPr>
            <a:endParaRPr lang="en-US" sz="1300" dirty="0"/>
          </a:p>
        </p:txBody>
      </p:sp>
      <p:sp>
        <p:nvSpPr>
          <p:cNvPr id="106" name="Oval 116"/>
          <p:cNvSpPr>
            <a:spLocks noChangeArrowheads="1"/>
          </p:cNvSpPr>
          <p:nvPr/>
        </p:nvSpPr>
        <p:spPr bwMode="auto">
          <a:xfrm>
            <a:off x="3295506" y="2835345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108" name="Oval 116"/>
          <p:cNvSpPr>
            <a:spLocks noChangeArrowheads="1"/>
          </p:cNvSpPr>
          <p:nvPr/>
        </p:nvSpPr>
        <p:spPr bwMode="auto">
          <a:xfrm>
            <a:off x="7312603" y="2042681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107" name="Oval 116"/>
          <p:cNvSpPr>
            <a:spLocks noChangeArrowheads="1"/>
          </p:cNvSpPr>
          <p:nvPr/>
        </p:nvSpPr>
        <p:spPr bwMode="auto">
          <a:xfrm>
            <a:off x="4813301" y="3733800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504010" y="529812"/>
            <a:ext cx="210055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The Beginning of America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877745" y="901640"/>
            <a:ext cx="1542040" cy="3906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Exploration and Colonization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855114" y="982472"/>
            <a:ext cx="1772226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Writing the Constitution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656514" y="2168338"/>
            <a:ext cx="781272" cy="236748"/>
          </a:xfrm>
          <a:prstGeom prst="rect">
            <a:avLst/>
          </a:prstGeom>
          <a:noFill/>
        </p:spPr>
        <p:txBody>
          <a:bodyPr vert="horz"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identifying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319065" y="2609308"/>
            <a:ext cx="95502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comparing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052579" y="3075302"/>
            <a:ext cx="826029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922194" y="5174316"/>
            <a:ext cx="5885295" cy="131396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05146" indent="-205146">
              <a:buAutoNum type="arabicPeriod"/>
            </a:pPr>
            <a:r>
              <a:rPr lang="en-US" sz="1400" dirty="0" smtClean="0"/>
              <a:t>Why did the English go to war with the French?</a:t>
            </a:r>
          </a:p>
          <a:p>
            <a:pPr marL="205146" indent="-205146">
              <a:buAutoNum type="arabicPeriod"/>
            </a:pPr>
            <a:r>
              <a:rPr lang="en-US" sz="1400" dirty="0" smtClean="0"/>
              <a:t>What British policies were disliked by the colonists? Why?</a:t>
            </a:r>
          </a:p>
          <a:p>
            <a:pPr marL="205146" indent="-205146">
              <a:buAutoNum type="arabicPeriod"/>
            </a:pPr>
            <a:r>
              <a:rPr lang="en-US" sz="1400" dirty="0" smtClean="0"/>
              <a:t>How were the grievances of the colonists addressed by the colonists?</a:t>
            </a:r>
          </a:p>
          <a:p>
            <a:pPr marL="205146" indent="-205146">
              <a:buAutoNum type="arabicPeriod"/>
            </a:pPr>
            <a:r>
              <a:rPr lang="en-US" sz="1400" dirty="0" smtClean="0"/>
              <a:t>Why are the Battle of Yorktown and the Battle of Saratoga important?</a:t>
            </a:r>
          </a:p>
          <a:p>
            <a:pPr marL="205146" indent="-205146">
              <a:buAutoNum type="arabicPeriod"/>
            </a:pPr>
            <a:r>
              <a:rPr lang="en-US" sz="1400" dirty="0" smtClean="0"/>
              <a:t>What role did each individual play in the American Revolution?</a:t>
            </a:r>
          </a:p>
          <a:p>
            <a:pPr marL="205146" indent="-205146">
              <a:buAutoNum type="arabicPeriod"/>
            </a:pP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172613" y="5193927"/>
            <a:ext cx="1131455" cy="85230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000" dirty="0" smtClean="0"/>
              <a:t>Identify</a:t>
            </a:r>
          </a:p>
          <a:p>
            <a:r>
              <a:rPr lang="en-US" sz="1000" dirty="0" smtClean="0"/>
              <a:t>Compare</a:t>
            </a:r>
          </a:p>
          <a:p>
            <a:r>
              <a:rPr lang="en-US" sz="1000" dirty="0" smtClean="0"/>
              <a:t>Analyze </a:t>
            </a:r>
          </a:p>
          <a:p>
            <a:r>
              <a:rPr lang="en-US" sz="1000" dirty="0" smtClean="0"/>
              <a:t>Evaluate</a:t>
            </a:r>
          </a:p>
          <a:p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598228" y="2184327"/>
            <a:ext cx="800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identifying</a:t>
            </a:r>
            <a:endParaRPr lang="en-US" sz="1000" dirty="0"/>
          </a:p>
        </p:txBody>
      </p:sp>
      <p:sp>
        <p:nvSpPr>
          <p:cNvPr id="94" name="Oval 116"/>
          <p:cNvSpPr>
            <a:spLocks noChangeArrowheads="1"/>
          </p:cNvSpPr>
          <p:nvPr/>
        </p:nvSpPr>
        <p:spPr bwMode="auto">
          <a:xfrm>
            <a:off x="6545551" y="2901787"/>
            <a:ext cx="1502352" cy="69687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99" name="Line 123"/>
          <p:cNvSpPr>
            <a:spLocks noChangeShapeType="1"/>
          </p:cNvSpPr>
          <p:nvPr/>
        </p:nvSpPr>
        <p:spPr bwMode="auto">
          <a:xfrm>
            <a:off x="6315653" y="2451220"/>
            <a:ext cx="621001" cy="45056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311158" y="2608426"/>
            <a:ext cx="826029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evaluating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26409" y="2168338"/>
            <a:ext cx="13301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Causes and effects of French and Indian War</a:t>
            </a:r>
          </a:p>
          <a:p>
            <a:r>
              <a:rPr lang="en-US" sz="900" dirty="0" smtClean="0"/>
              <a:t>#3,10</a:t>
            </a:r>
            <a:endParaRPr lang="en-US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3504010" y="2971800"/>
            <a:ext cx="1179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Causes of the  Revolution</a:t>
            </a:r>
          </a:p>
          <a:p>
            <a:r>
              <a:rPr lang="en-US" sz="900" dirty="0" smtClean="0"/>
              <a:t>#2,5,8,12,14,15,1,19,,23</a:t>
            </a:r>
            <a:endParaRPr lang="en-US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4979165" y="3810000"/>
            <a:ext cx="119303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Declaration of Independence</a:t>
            </a:r>
          </a:p>
          <a:p>
            <a:r>
              <a:rPr lang="en-US" sz="900" dirty="0" smtClean="0"/>
              <a:t>#1,6,9,17,20</a:t>
            </a:r>
            <a:endParaRPr lang="en-US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6738217" y="3075302"/>
            <a:ext cx="118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Important events</a:t>
            </a:r>
          </a:p>
          <a:p>
            <a:r>
              <a:rPr lang="en-US" sz="900" dirty="0" smtClean="0"/>
              <a:t>#7,11,18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7398616" y="2184327"/>
            <a:ext cx="13528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Roles of significant individuals</a:t>
            </a:r>
          </a:p>
          <a:p>
            <a:r>
              <a:rPr lang="en-US" sz="900" dirty="0" smtClean="0"/>
              <a:t>#4,13,21,22,24,26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88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32246" y="5754354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535507" y="5975132"/>
            <a:ext cx="5771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 UNIT SELF-TEST </a:t>
            </a:r>
            <a:r>
              <a:rPr lang="en-US" altLang="en-US" sz="800" b="1" dirty="0" smtClean="0">
                <a:solidFill>
                  <a:srgbClr val="000000"/>
                </a:solidFill>
                <a:latin typeface="Arial" charset="0"/>
              </a:rPr>
              <a:t>QUESTION</a:t>
            </a:r>
            <a:endParaRPr lang="en-US" altLang="en-US" sz="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84721" y="1357419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>
              <a:latin typeface="Arial" charset="0"/>
            </a:endParaRPr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824058" y="830637"/>
            <a:ext cx="115714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608" eaLnBrk="0" hangingPunct="0"/>
            <a:r>
              <a:rPr lang="en-US" altLang="en-US" sz="800" b="1" dirty="0" smtClean="0">
                <a:solidFill>
                  <a:srgbClr val="000000"/>
                </a:solidFill>
                <a:latin typeface="Arial" charset="0"/>
              </a:rPr>
              <a:t>Expanded UNIT </a:t>
            </a:r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MAP</a:t>
            </a:r>
            <a:endParaRPr lang="en-US" altLang="en-US" dirty="0"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16214" y="491659"/>
            <a:ext cx="3944215" cy="479051"/>
            <a:chOff x="2711740" y="806824"/>
            <a:chExt cx="3944215" cy="479051"/>
          </a:xfrm>
        </p:grpSpPr>
        <p:sp>
          <p:nvSpPr>
            <p:cNvPr id="18495" name="Rectangle 63"/>
            <p:cNvSpPr>
              <a:spLocks noChangeArrowheads="1"/>
            </p:cNvSpPr>
            <p:nvPr/>
          </p:nvSpPr>
          <p:spPr bwMode="auto">
            <a:xfrm>
              <a:off x="2736273" y="993122"/>
              <a:ext cx="3896591" cy="2308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/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8496" name="Rectangle 64"/>
            <p:cNvSpPr>
              <a:spLocks noChangeArrowheads="1"/>
            </p:cNvSpPr>
            <p:nvPr/>
          </p:nvSpPr>
          <p:spPr bwMode="auto">
            <a:xfrm>
              <a:off x="2711740" y="806824"/>
              <a:ext cx="3944215" cy="479051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498" name="Rectangle 66"/>
            <p:cNvSpPr>
              <a:spLocks noChangeArrowheads="1"/>
            </p:cNvSpPr>
            <p:nvPr/>
          </p:nvSpPr>
          <p:spPr bwMode="auto">
            <a:xfrm>
              <a:off x="4173682" y="848845"/>
              <a:ext cx="90409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608" eaLnBrk="0" hangingPunct="0"/>
              <a:r>
                <a:rPr lang="en-US" altLang="en-US" sz="900" b="1" dirty="0">
                  <a:solidFill>
                    <a:srgbClr val="000000"/>
                  </a:solidFill>
                  <a:latin typeface="Arial" charset="0"/>
                </a:rPr>
                <a:t>CURRENT UNIT:</a:t>
              </a:r>
              <a:endParaRPr lang="en-US" altLang="en-US" dirty="0">
                <a:latin typeface="Arial" charset="0"/>
              </a:endParaRPr>
            </a:p>
          </p:txBody>
        </p:sp>
      </p:grp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1171142" y="5755754"/>
            <a:ext cx="2165" cy="8080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3658" y="993926"/>
            <a:ext cx="5674133" cy="2367201"/>
            <a:chOff x="2634169" y="1545011"/>
            <a:chExt cx="5674133" cy="2367201"/>
          </a:xfrm>
        </p:grpSpPr>
        <p:sp>
          <p:nvSpPr>
            <p:cNvPr id="18434" name="Oval 2"/>
            <p:cNvSpPr>
              <a:spLocks noChangeArrowheads="1"/>
            </p:cNvSpPr>
            <p:nvPr/>
          </p:nvSpPr>
          <p:spPr bwMode="auto">
            <a:xfrm>
              <a:off x="4547467" y="1545011"/>
              <a:ext cx="2154670" cy="122885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lIns="91429" tIns="45714" rIns="91429" bIns="45714"/>
            <a:lstStyle/>
            <a:p>
              <a:pPr algn="ctr" defTabSz="914608" eaLnBrk="0" hangingPunct="0"/>
              <a:endParaRPr lang="en-US" sz="1000" dirty="0">
                <a:latin typeface="Times" charset="0"/>
              </a:endParaRPr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 flipH="1">
              <a:off x="3469911" y="2152916"/>
              <a:ext cx="1077556" cy="4048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lIns="82058" tIns="41029" rIns="82058" bIns="41029" anchor="ctr"/>
            <a:lstStyle/>
            <a:p>
              <a:endParaRPr lang="en-US"/>
            </a:p>
          </p:txBody>
        </p:sp>
        <p:sp>
          <p:nvSpPr>
            <p:cNvPr id="18547" name="Line 115"/>
            <p:cNvSpPr>
              <a:spLocks noChangeShapeType="1"/>
            </p:cNvSpPr>
            <p:nvPr/>
          </p:nvSpPr>
          <p:spPr bwMode="auto">
            <a:xfrm>
              <a:off x="6702137" y="2280398"/>
              <a:ext cx="987929" cy="241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548" name="Oval 116"/>
            <p:cNvSpPr>
              <a:spLocks noChangeArrowheads="1"/>
            </p:cNvSpPr>
            <p:nvPr/>
          </p:nvSpPr>
          <p:spPr bwMode="auto">
            <a:xfrm>
              <a:off x="2634169" y="3172318"/>
              <a:ext cx="1502352" cy="6373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1429" tIns="45714" rIns="91429" bIns="45714" anchor="ctr"/>
            <a:lstStyle/>
            <a:p>
              <a:pPr algn="ctr" defTabSz="914608"/>
              <a:endParaRPr lang="en-US" sz="1000" dirty="0"/>
            </a:p>
          </p:txBody>
        </p:sp>
        <p:sp>
          <p:nvSpPr>
            <p:cNvPr id="18553" name="Line 121"/>
            <p:cNvSpPr>
              <a:spLocks noChangeShapeType="1"/>
            </p:cNvSpPr>
            <p:nvPr/>
          </p:nvSpPr>
          <p:spPr bwMode="auto">
            <a:xfrm>
              <a:off x="6231154" y="2663504"/>
              <a:ext cx="627928" cy="8274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555" name="Line 123"/>
            <p:cNvSpPr>
              <a:spLocks noChangeShapeType="1"/>
            </p:cNvSpPr>
            <p:nvPr/>
          </p:nvSpPr>
          <p:spPr bwMode="auto">
            <a:xfrm flipH="1">
              <a:off x="4136520" y="2663504"/>
              <a:ext cx="755046" cy="745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07" name="Oval 116"/>
            <p:cNvSpPr>
              <a:spLocks noChangeArrowheads="1"/>
            </p:cNvSpPr>
            <p:nvPr/>
          </p:nvSpPr>
          <p:spPr bwMode="auto">
            <a:xfrm>
              <a:off x="6805950" y="3274878"/>
              <a:ext cx="1502352" cy="6373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1429" tIns="45714" rIns="91429" bIns="45714" anchor="ctr"/>
            <a:lstStyle/>
            <a:p>
              <a:pPr algn="ctr" defTabSz="914608"/>
              <a:endParaRPr lang="en-US" sz="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84518" y="2287800"/>
            <a:ext cx="90487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Comparing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574834" y="1590966"/>
            <a:ext cx="955025" cy="3906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Identifying</a:t>
            </a:r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33211" y="2621233"/>
            <a:ext cx="826029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889415" y="5818095"/>
            <a:ext cx="588529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05146" indent="-205146">
              <a:buAutoNum type="arabicPeriod"/>
            </a:pPr>
            <a:endParaRPr lang="en-US" sz="1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55114" y="105056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60886" y="265028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929833" y="1693135"/>
            <a:ext cx="800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Identifying</a:t>
            </a:r>
          </a:p>
        </p:txBody>
      </p:sp>
      <p:sp>
        <p:nvSpPr>
          <p:cNvPr id="96" name="Oval 116"/>
          <p:cNvSpPr>
            <a:spLocks noChangeArrowheads="1"/>
          </p:cNvSpPr>
          <p:nvPr/>
        </p:nvSpPr>
        <p:spPr bwMode="auto">
          <a:xfrm>
            <a:off x="3926986" y="3155258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97" name="Oval 116"/>
          <p:cNvSpPr>
            <a:spLocks noChangeArrowheads="1"/>
          </p:cNvSpPr>
          <p:nvPr/>
        </p:nvSpPr>
        <p:spPr bwMode="auto">
          <a:xfrm>
            <a:off x="1211574" y="1729313"/>
            <a:ext cx="1456918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99" name="Oval 116"/>
          <p:cNvSpPr>
            <a:spLocks noChangeArrowheads="1"/>
          </p:cNvSpPr>
          <p:nvPr/>
        </p:nvSpPr>
        <p:spPr bwMode="auto">
          <a:xfrm>
            <a:off x="6911079" y="1693135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cxnSp>
        <p:nvCxnSpPr>
          <p:cNvPr id="3" name="Straight Connector 2"/>
          <p:cNvCxnSpPr>
            <a:stCxn id="18434" idx="4"/>
            <a:endCxn id="96" idx="0"/>
          </p:cNvCxnSpPr>
          <p:nvPr/>
        </p:nvCxnSpPr>
        <p:spPr>
          <a:xfrm flipH="1">
            <a:off x="4678162" y="2222778"/>
            <a:ext cx="136129" cy="93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15685" y="2318019"/>
            <a:ext cx="8327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evaluating</a:t>
            </a:r>
            <a:endParaRPr lang="en-US" sz="900" dirty="0"/>
          </a:p>
        </p:txBody>
      </p:sp>
      <p:sp>
        <p:nvSpPr>
          <p:cNvPr id="61" name="TextBox 60"/>
          <p:cNvSpPr txBox="1"/>
          <p:nvPr/>
        </p:nvSpPr>
        <p:spPr>
          <a:xfrm>
            <a:off x="1273304" y="1850067"/>
            <a:ext cx="1330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Causes and effects of French and Indian War</a:t>
            </a:r>
            <a:endParaRPr lang="en-US" sz="900" dirty="0"/>
          </a:p>
        </p:txBody>
      </p:sp>
      <p:sp>
        <p:nvSpPr>
          <p:cNvPr id="62" name="TextBox 61"/>
          <p:cNvSpPr txBox="1"/>
          <p:nvPr/>
        </p:nvSpPr>
        <p:spPr>
          <a:xfrm>
            <a:off x="2018341" y="2755234"/>
            <a:ext cx="117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Causes of the  Revolution</a:t>
            </a:r>
            <a:endParaRPr lang="en-US" sz="900" dirty="0"/>
          </a:p>
        </p:txBody>
      </p:sp>
      <p:sp>
        <p:nvSpPr>
          <p:cNvPr id="63" name="TextBox 62"/>
          <p:cNvSpPr txBox="1"/>
          <p:nvPr/>
        </p:nvSpPr>
        <p:spPr>
          <a:xfrm>
            <a:off x="4081055" y="3289259"/>
            <a:ext cx="119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Declaration of Independence</a:t>
            </a:r>
            <a:endParaRPr lang="en-US" sz="900" dirty="0"/>
          </a:p>
        </p:txBody>
      </p:sp>
      <p:sp>
        <p:nvSpPr>
          <p:cNvPr id="64" name="TextBox 63"/>
          <p:cNvSpPr txBox="1"/>
          <p:nvPr/>
        </p:nvSpPr>
        <p:spPr>
          <a:xfrm>
            <a:off x="6144925" y="2939900"/>
            <a:ext cx="11865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Important events</a:t>
            </a:r>
            <a:endParaRPr lang="en-US" sz="900" dirty="0"/>
          </a:p>
        </p:txBody>
      </p:sp>
      <p:sp>
        <p:nvSpPr>
          <p:cNvPr id="65" name="TextBox 64"/>
          <p:cNvSpPr txBox="1"/>
          <p:nvPr/>
        </p:nvSpPr>
        <p:spPr>
          <a:xfrm>
            <a:off x="7020069" y="1850067"/>
            <a:ext cx="1352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Roles of significant individuals</a:t>
            </a:r>
            <a:endParaRPr lang="en-US" sz="900" dirty="0"/>
          </a:p>
        </p:txBody>
      </p:sp>
      <p:sp>
        <p:nvSpPr>
          <p:cNvPr id="19" name="Rectangle 18"/>
          <p:cNvSpPr/>
          <p:nvPr/>
        </p:nvSpPr>
        <p:spPr>
          <a:xfrm>
            <a:off x="4081055" y="1150902"/>
            <a:ext cx="154521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608" eaLnBrk="0" hangingPunct="0"/>
            <a:r>
              <a:rPr lang="en-US" sz="900" dirty="0">
                <a:latin typeface="Times" charset="0"/>
              </a:rPr>
              <a:t>Colonial unhappiness with British rule, declaring independence and waging war against Britain</a:t>
            </a:r>
          </a:p>
          <a:p>
            <a:pPr algn="ctr" defTabSz="914608" eaLnBrk="0" hangingPunct="0"/>
            <a:r>
              <a:rPr lang="en-US" sz="900" dirty="0">
                <a:latin typeface="Times" charset="0"/>
              </a:rPr>
              <a:t>by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2219399"/>
            <a:ext cx="1252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French want fur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British want them 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Colonist had to pay for war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Treaty of Paris 1763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Albany Plan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1938356" y="3289259"/>
            <a:ext cx="12598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Proclamation </a:t>
            </a:r>
            <a:r>
              <a:rPr lang="en-US" sz="900" dirty="0" smtClean="0"/>
              <a:t>of 1763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Sugar Act-1764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Stamp Act-1765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Boston Massacre 1770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Tea Act-1773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Boston Tea Party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Coercive Acts-1774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Quebec Act -1774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Mercantilism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4081055" y="3792592"/>
            <a:ext cx="1193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No taxation with out rep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2</a:t>
            </a:r>
            <a:r>
              <a:rPr lang="en-US" sz="900" baseline="30000" dirty="0" smtClean="0"/>
              <a:t>nd</a:t>
            </a:r>
            <a:r>
              <a:rPr lang="en-US" sz="900" dirty="0" smtClean="0"/>
              <a:t> Continental Congress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Inalienable 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Grievances</a:t>
            </a:r>
            <a:endParaRPr lang="en-US" sz="900" dirty="0" smtClean="0"/>
          </a:p>
          <a:p>
            <a:pPr lvl="1"/>
            <a:r>
              <a:rPr lang="en-US" sz="900" dirty="0" smtClean="0"/>
              <a:t>Quartering</a:t>
            </a:r>
          </a:p>
          <a:p>
            <a:pPr lvl="1"/>
            <a:r>
              <a:rPr lang="en-US" sz="900" dirty="0" smtClean="0"/>
              <a:t>search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6144925" y="3289259"/>
            <a:ext cx="1352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Lexington and Concord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Valley Forge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Battle of Saratoga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Battle of Yorktown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Treaty of Paris 1783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7497791" y="2406174"/>
            <a:ext cx="12637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Patriots vs. Loyalists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John Paul Jones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Mercy Otis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Thomas Paine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Sam Adams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John Adams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Patrick Henry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George Washington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Ben Franklin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/>
              <a:t>James Armstead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305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338</Words>
  <Application>Microsoft Office PowerPoint</Application>
  <PresentationFormat>On-screen Show (4:3)</PresentationFormat>
  <Paragraphs>111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</vt:lpstr>
      <vt:lpstr>Office Theme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Portillo</dc:creator>
  <cp:lastModifiedBy>Michael Snead</cp:lastModifiedBy>
  <cp:revision>43</cp:revision>
  <cp:lastPrinted>2013-08-29T14:35:33Z</cp:lastPrinted>
  <dcterms:created xsi:type="dcterms:W3CDTF">2013-08-20T21:53:43Z</dcterms:created>
  <dcterms:modified xsi:type="dcterms:W3CDTF">2016-10-06T17:32:50Z</dcterms:modified>
</cp:coreProperties>
</file>